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5"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3651"/>
    <a:srgbClr val="9AD1C4"/>
    <a:srgbClr val="FF0F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81158" autoAdjust="0"/>
  </p:normalViewPr>
  <p:slideViewPr>
    <p:cSldViewPr snapToGrid="0">
      <p:cViewPr varScale="1">
        <p:scale>
          <a:sx n="105" d="100"/>
          <a:sy n="105" d="100"/>
        </p:scale>
        <p:origin x="1424" y="184"/>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A8ECCB-E538-4373-8DD7-2E5B6849EBAE}"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B90259A9-7487-4001-A791-12CE93EE4C37}">
      <dgm:prSet phldrT="[Text]" custT="1"/>
      <dgm:spPr>
        <a:solidFill>
          <a:srgbClr val="FF0F77"/>
        </a:solidFill>
      </dgm:spPr>
      <dgm:t>
        <a:bodyPr/>
        <a:lstStyle/>
        <a:p>
          <a:r>
            <a:rPr lang="en-US" sz="2400" dirty="0"/>
            <a:t>Solutions</a:t>
          </a:r>
        </a:p>
      </dgm:t>
    </dgm:pt>
    <dgm:pt modelId="{92422FE7-0459-4095-979F-B560FF1F0F65}" type="parTrans" cxnId="{73558F6D-572E-4DDA-A2AA-13BAD5AEE0F3}">
      <dgm:prSet/>
      <dgm:spPr/>
      <dgm:t>
        <a:bodyPr/>
        <a:lstStyle/>
        <a:p>
          <a:endParaRPr lang="en-US" sz="3200"/>
        </a:p>
      </dgm:t>
    </dgm:pt>
    <dgm:pt modelId="{7A5D00DB-0C97-4A06-9C05-C085F54F1BEA}" type="sibTrans" cxnId="{73558F6D-572E-4DDA-A2AA-13BAD5AEE0F3}">
      <dgm:prSet/>
      <dgm:spPr/>
      <dgm:t>
        <a:bodyPr/>
        <a:lstStyle/>
        <a:p>
          <a:endParaRPr lang="en-US" sz="3200"/>
        </a:p>
      </dgm:t>
    </dgm:pt>
    <dgm:pt modelId="{68F64DC6-DCC0-4CBB-9F4C-258A7D1D2B51}">
      <dgm:prSet phldrT="[Text]" custT="1"/>
      <dgm:spPr>
        <a:solidFill>
          <a:srgbClr val="243651"/>
        </a:solidFill>
      </dgm:spPr>
      <dgm:t>
        <a:bodyPr/>
        <a:lstStyle/>
        <a:p>
          <a:r>
            <a:rPr lang="en-US" sz="1200" dirty="0"/>
            <a:t>Redistributive agrarian reform</a:t>
          </a:r>
        </a:p>
      </dgm:t>
    </dgm:pt>
    <dgm:pt modelId="{9AC9BC2D-F36D-4CE0-BA43-BA7C2CFAC545}" type="parTrans" cxnId="{E49998F8-C906-4930-82AA-399827A1786E}">
      <dgm:prSet/>
      <dgm:spPr/>
      <dgm:t>
        <a:bodyPr/>
        <a:lstStyle/>
        <a:p>
          <a:endParaRPr lang="en-US" sz="3200"/>
        </a:p>
      </dgm:t>
    </dgm:pt>
    <dgm:pt modelId="{9DC9F19D-CDC0-48F4-8AD3-B70E109A2E5E}" type="sibTrans" cxnId="{E49998F8-C906-4930-82AA-399827A1786E}">
      <dgm:prSet/>
      <dgm:spPr>
        <a:solidFill>
          <a:srgbClr val="FF0F77"/>
        </a:solidFill>
      </dgm:spPr>
      <dgm:t>
        <a:bodyPr/>
        <a:lstStyle/>
        <a:p>
          <a:endParaRPr lang="en-US" sz="3200"/>
        </a:p>
      </dgm:t>
    </dgm:pt>
    <dgm:pt modelId="{D5FA96BB-170A-4BE5-B429-849852E21A23}">
      <dgm:prSet phldrT="[Text]" custT="1"/>
      <dgm:spPr>
        <a:solidFill>
          <a:srgbClr val="243651"/>
        </a:solidFill>
      </dgm:spPr>
      <dgm:t>
        <a:bodyPr/>
        <a:lstStyle/>
        <a:p>
          <a:r>
            <a:rPr lang="en-US" sz="1200" dirty="0"/>
            <a:t>Collective and women’s land rights</a:t>
          </a:r>
        </a:p>
      </dgm:t>
    </dgm:pt>
    <dgm:pt modelId="{744636A9-2A41-412A-8329-D230C7DDAD1A}" type="parTrans" cxnId="{96783F85-C5E9-4C9D-BEDE-A1F44B4C7D16}">
      <dgm:prSet/>
      <dgm:spPr/>
      <dgm:t>
        <a:bodyPr/>
        <a:lstStyle/>
        <a:p>
          <a:endParaRPr lang="en-US" sz="3200"/>
        </a:p>
      </dgm:t>
    </dgm:pt>
    <dgm:pt modelId="{AEDDA9B8-ADE4-4D34-9D4D-1EBE999DBB55}" type="sibTrans" cxnId="{96783F85-C5E9-4C9D-BEDE-A1F44B4C7D16}">
      <dgm:prSet/>
      <dgm:spPr>
        <a:solidFill>
          <a:srgbClr val="FF0F77"/>
        </a:solidFill>
      </dgm:spPr>
      <dgm:t>
        <a:bodyPr/>
        <a:lstStyle/>
        <a:p>
          <a:endParaRPr lang="en-US" sz="3200"/>
        </a:p>
      </dgm:t>
    </dgm:pt>
    <dgm:pt modelId="{1AE9ED08-C909-40B4-A62E-6B8E6BB46CAF}">
      <dgm:prSet phldrT="[Text]" custT="1"/>
      <dgm:spPr>
        <a:solidFill>
          <a:srgbClr val="243651"/>
        </a:solidFill>
      </dgm:spPr>
      <dgm:t>
        <a:bodyPr/>
        <a:lstStyle/>
        <a:p>
          <a:r>
            <a:rPr lang="en-US" sz="1200" dirty="0"/>
            <a:t>Land market regulation</a:t>
          </a:r>
        </a:p>
      </dgm:t>
    </dgm:pt>
    <dgm:pt modelId="{EB22DB67-D09E-4883-BAFC-2B93A0A952F8}" type="parTrans" cxnId="{24B74437-56B2-4845-99AC-8C5D32BBF804}">
      <dgm:prSet/>
      <dgm:spPr/>
      <dgm:t>
        <a:bodyPr/>
        <a:lstStyle/>
        <a:p>
          <a:endParaRPr lang="en-US" sz="3200"/>
        </a:p>
      </dgm:t>
    </dgm:pt>
    <dgm:pt modelId="{612CE714-DEB5-4C50-9D6B-137CBB837000}" type="sibTrans" cxnId="{24B74437-56B2-4845-99AC-8C5D32BBF804}">
      <dgm:prSet/>
      <dgm:spPr>
        <a:solidFill>
          <a:srgbClr val="FF0F77"/>
        </a:solidFill>
      </dgm:spPr>
      <dgm:t>
        <a:bodyPr/>
        <a:lstStyle/>
        <a:p>
          <a:endParaRPr lang="en-US" sz="3200"/>
        </a:p>
      </dgm:t>
    </dgm:pt>
    <dgm:pt modelId="{E914EA8E-71D8-4A06-8A80-F9CAD5D41EB0}">
      <dgm:prSet phldrT="[Text]" custT="1"/>
      <dgm:spPr>
        <a:solidFill>
          <a:srgbClr val="243651"/>
        </a:solidFill>
      </dgm:spPr>
      <dgm:t>
        <a:bodyPr/>
        <a:lstStyle/>
        <a:p>
          <a:r>
            <a:rPr lang="en-US" sz="1200" dirty="0"/>
            <a:t>Land taxes</a:t>
          </a:r>
        </a:p>
      </dgm:t>
    </dgm:pt>
    <dgm:pt modelId="{429B5511-F0BC-4071-AD13-57F71DC683D7}" type="parTrans" cxnId="{DDFAAEF2-A91C-47B4-A9FC-D3EBB1C21E58}">
      <dgm:prSet/>
      <dgm:spPr/>
      <dgm:t>
        <a:bodyPr/>
        <a:lstStyle/>
        <a:p>
          <a:endParaRPr lang="en-US" sz="3200"/>
        </a:p>
      </dgm:t>
    </dgm:pt>
    <dgm:pt modelId="{2B6C2F66-6FE7-486D-90C6-48A00CE1EAFF}" type="sibTrans" cxnId="{DDFAAEF2-A91C-47B4-A9FC-D3EBB1C21E58}">
      <dgm:prSet/>
      <dgm:spPr>
        <a:solidFill>
          <a:srgbClr val="FF0F77"/>
        </a:solidFill>
      </dgm:spPr>
      <dgm:t>
        <a:bodyPr/>
        <a:lstStyle/>
        <a:p>
          <a:endParaRPr lang="en-US" sz="3200"/>
        </a:p>
      </dgm:t>
    </dgm:pt>
    <dgm:pt modelId="{E3CBDAD9-BD6F-45F1-9336-D5C5AA314F8C}">
      <dgm:prSet phldrT="[Text]" custT="1"/>
      <dgm:spPr>
        <a:solidFill>
          <a:srgbClr val="243651"/>
        </a:solidFill>
      </dgm:spPr>
      <dgm:t>
        <a:bodyPr/>
        <a:lstStyle/>
        <a:p>
          <a:r>
            <a:rPr lang="en-US" sz="1200" dirty="0"/>
            <a:t>Corporate and investor accountability</a:t>
          </a:r>
        </a:p>
      </dgm:t>
    </dgm:pt>
    <dgm:pt modelId="{78467F88-21D5-4C0D-842E-2DF83FDBA081}" type="parTrans" cxnId="{CEB09D51-4A54-4DEB-BF8A-234869C27919}">
      <dgm:prSet/>
      <dgm:spPr/>
      <dgm:t>
        <a:bodyPr/>
        <a:lstStyle/>
        <a:p>
          <a:endParaRPr lang="en-US" sz="3200"/>
        </a:p>
      </dgm:t>
    </dgm:pt>
    <dgm:pt modelId="{A0C86593-8225-49A9-BA9D-B52C7FC890B3}" type="sibTrans" cxnId="{CEB09D51-4A54-4DEB-BF8A-234869C27919}">
      <dgm:prSet/>
      <dgm:spPr>
        <a:solidFill>
          <a:srgbClr val="FF0F77"/>
        </a:solidFill>
      </dgm:spPr>
      <dgm:t>
        <a:bodyPr/>
        <a:lstStyle/>
        <a:p>
          <a:endParaRPr lang="en-US" sz="3200"/>
        </a:p>
      </dgm:t>
    </dgm:pt>
    <dgm:pt modelId="{59FD407F-E838-47E0-A6FE-CE1B6551D065}">
      <dgm:prSet phldrT="[Text]" custT="1"/>
      <dgm:spPr>
        <a:solidFill>
          <a:srgbClr val="243651"/>
        </a:solidFill>
      </dgm:spPr>
      <dgm:t>
        <a:bodyPr/>
        <a:lstStyle/>
        <a:p>
          <a:r>
            <a:rPr lang="en-US" sz="1200" dirty="0"/>
            <a:t>Inclusive food chains and </a:t>
          </a:r>
          <a:r>
            <a:rPr lang="en-US" sz="1200" dirty="0" err="1"/>
            <a:t>agroecology</a:t>
          </a:r>
          <a:endParaRPr lang="en-US" sz="1200" dirty="0"/>
        </a:p>
        <a:p>
          <a:endParaRPr lang="en-US" sz="1200" dirty="0"/>
        </a:p>
      </dgm:t>
    </dgm:pt>
    <dgm:pt modelId="{00A1027B-B9A6-4256-B183-CBECCE4EA644}" type="parTrans" cxnId="{9155582C-D433-44BA-A6CA-6DC08768B4CF}">
      <dgm:prSet/>
      <dgm:spPr/>
      <dgm:t>
        <a:bodyPr/>
        <a:lstStyle/>
        <a:p>
          <a:endParaRPr lang="en-US" sz="3200"/>
        </a:p>
      </dgm:t>
    </dgm:pt>
    <dgm:pt modelId="{8C6E3857-F65D-49F2-89D0-6B1428E8FC97}" type="sibTrans" cxnId="{9155582C-D433-44BA-A6CA-6DC08768B4CF}">
      <dgm:prSet/>
      <dgm:spPr>
        <a:solidFill>
          <a:srgbClr val="FF0F77"/>
        </a:solidFill>
      </dgm:spPr>
      <dgm:t>
        <a:bodyPr/>
        <a:lstStyle/>
        <a:p>
          <a:endParaRPr lang="en-US" sz="3200"/>
        </a:p>
      </dgm:t>
    </dgm:pt>
    <dgm:pt modelId="{E960CCCC-9426-4FA6-9AA5-56F2C94BF5B1}" type="pres">
      <dgm:prSet presAssocID="{94A8ECCB-E538-4373-8DD7-2E5B6849EBAE}" presName="Name0" presStyleCnt="0">
        <dgm:presLayoutVars>
          <dgm:chMax val="1"/>
          <dgm:dir/>
          <dgm:animLvl val="ctr"/>
          <dgm:resizeHandles val="exact"/>
        </dgm:presLayoutVars>
      </dgm:prSet>
      <dgm:spPr/>
    </dgm:pt>
    <dgm:pt modelId="{2C5B6F17-A0EB-412A-AB2C-E79F40FAF754}" type="pres">
      <dgm:prSet presAssocID="{B90259A9-7487-4001-A791-12CE93EE4C37}" presName="centerShape" presStyleLbl="node0" presStyleIdx="0" presStyleCnt="1" custLinFactNeighborX="619" custLinFactNeighborY="-929"/>
      <dgm:spPr/>
    </dgm:pt>
    <dgm:pt modelId="{EF3DDE45-4A7B-4FED-89E8-4B1BDCD698DB}" type="pres">
      <dgm:prSet presAssocID="{68F64DC6-DCC0-4CBB-9F4C-258A7D1D2B51}" presName="node" presStyleLbl="node1" presStyleIdx="0" presStyleCnt="6">
        <dgm:presLayoutVars>
          <dgm:bulletEnabled val="1"/>
        </dgm:presLayoutVars>
      </dgm:prSet>
      <dgm:spPr/>
    </dgm:pt>
    <dgm:pt modelId="{D7E7AD95-4DE2-461E-9B6D-4E9C8D95BC94}" type="pres">
      <dgm:prSet presAssocID="{68F64DC6-DCC0-4CBB-9F4C-258A7D1D2B51}" presName="dummy" presStyleCnt="0"/>
      <dgm:spPr/>
    </dgm:pt>
    <dgm:pt modelId="{3142B67C-5D84-4D4B-9EE8-C7387B69A492}" type="pres">
      <dgm:prSet presAssocID="{9DC9F19D-CDC0-48F4-8AD3-B70E109A2E5E}" presName="sibTrans" presStyleLbl="sibTrans2D1" presStyleIdx="0" presStyleCnt="6"/>
      <dgm:spPr/>
    </dgm:pt>
    <dgm:pt modelId="{A8E70D40-BAF8-444C-A46E-534C56492BEA}" type="pres">
      <dgm:prSet presAssocID="{1AE9ED08-C909-40B4-A62E-6B8E6BB46CAF}" presName="node" presStyleLbl="node1" presStyleIdx="1" presStyleCnt="6">
        <dgm:presLayoutVars>
          <dgm:bulletEnabled val="1"/>
        </dgm:presLayoutVars>
      </dgm:prSet>
      <dgm:spPr/>
    </dgm:pt>
    <dgm:pt modelId="{82EF7E7C-E2E7-4043-A2D8-9B1B07DDBBE1}" type="pres">
      <dgm:prSet presAssocID="{1AE9ED08-C909-40B4-A62E-6B8E6BB46CAF}" presName="dummy" presStyleCnt="0"/>
      <dgm:spPr/>
    </dgm:pt>
    <dgm:pt modelId="{FCE1158B-A367-4EFD-8511-87D6A3DB99D2}" type="pres">
      <dgm:prSet presAssocID="{612CE714-DEB5-4C50-9D6B-137CBB837000}" presName="sibTrans" presStyleLbl="sibTrans2D1" presStyleIdx="1" presStyleCnt="6"/>
      <dgm:spPr/>
    </dgm:pt>
    <dgm:pt modelId="{A5C0AD09-49DD-4147-BB59-44529508EE1E}" type="pres">
      <dgm:prSet presAssocID="{E914EA8E-71D8-4A06-8A80-F9CAD5D41EB0}" presName="node" presStyleLbl="node1" presStyleIdx="2" presStyleCnt="6">
        <dgm:presLayoutVars>
          <dgm:bulletEnabled val="1"/>
        </dgm:presLayoutVars>
      </dgm:prSet>
      <dgm:spPr/>
    </dgm:pt>
    <dgm:pt modelId="{3E691E9B-4149-4A8C-AC33-48FA2037BEF9}" type="pres">
      <dgm:prSet presAssocID="{E914EA8E-71D8-4A06-8A80-F9CAD5D41EB0}" presName="dummy" presStyleCnt="0"/>
      <dgm:spPr/>
    </dgm:pt>
    <dgm:pt modelId="{89034663-8AE6-47B1-8A62-0B67CB07E720}" type="pres">
      <dgm:prSet presAssocID="{2B6C2F66-6FE7-486D-90C6-48A00CE1EAFF}" presName="sibTrans" presStyleLbl="sibTrans2D1" presStyleIdx="2" presStyleCnt="6"/>
      <dgm:spPr/>
    </dgm:pt>
    <dgm:pt modelId="{968AF44C-98A8-4326-B781-C57D09C033EF}" type="pres">
      <dgm:prSet presAssocID="{E3CBDAD9-BD6F-45F1-9336-D5C5AA314F8C}" presName="node" presStyleLbl="node1" presStyleIdx="3" presStyleCnt="6">
        <dgm:presLayoutVars>
          <dgm:bulletEnabled val="1"/>
        </dgm:presLayoutVars>
      </dgm:prSet>
      <dgm:spPr/>
    </dgm:pt>
    <dgm:pt modelId="{F8C59F34-AE8C-4C1A-B3C7-2D7944457EEE}" type="pres">
      <dgm:prSet presAssocID="{E3CBDAD9-BD6F-45F1-9336-D5C5AA314F8C}" presName="dummy" presStyleCnt="0"/>
      <dgm:spPr/>
    </dgm:pt>
    <dgm:pt modelId="{02970F7A-2CB3-4BCB-AC30-162EC34BE755}" type="pres">
      <dgm:prSet presAssocID="{A0C86593-8225-49A9-BA9D-B52C7FC890B3}" presName="sibTrans" presStyleLbl="sibTrans2D1" presStyleIdx="3" presStyleCnt="6"/>
      <dgm:spPr/>
    </dgm:pt>
    <dgm:pt modelId="{1117D448-3D51-4E60-9AF4-64B8E8DC66B1}" type="pres">
      <dgm:prSet presAssocID="{D5FA96BB-170A-4BE5-B429-849852E21A23}" presName="node" presStyleLbl="node1" presStyleIdx="4" presStyleCnt="6">
        <dgm:presLayoutVars>
          <dgm:bulletEnabled val="1"/>
        </dgm:presLayoutVars>
      </dgm:prSet>
      <dgm:spPr/>
    </dgm:pt>
    <dgm:pt modelId="{3DB0CB00-052D-4365-9424-9E6D770A4C4E}" type="pres">
      <dgm:prSet presAssocID="{D5FA96BB-170A-4BE5-B429-849852E21A23}" presName="dummy" presStyleCnt="0"/>
      <dgm:spPr/>
    </dgm:pt>
    <dgm:pt modelId="{C78363E5-3C2D-415C-A740-D13A848B80A1}" type="pres">
      <dgm:prSet presAssocID="{AEDDA9B8-ADE4-4D34-9D4D-1EBE999DBB55}" presName="sibTrans" presStyleLbl="sibTrans2D1" presStyleIdx="4" presStyleCnt="6"/>
      <dgm:spPr/>
    </dgm:pt>
    <dgm:pt modelId="{4B89EBE0-43F4-4655-9EA9-C9CC8DC2F4DB}" type="pres">
      <dgm:prSet presAssocID="{59FD407F-E838-47E0-A6FE-CE1B6551D065}" presName="node" presStyleLbl="node1" presStyleIdx="5" presStyleCnt="6">
        <dgm:presLayoutVars>
          <dgm:bulletEnabled val="1"/>
        </dgm:presLayoutVars>
      </dgm:prSet>
      <dgm:spPr/>
    </dgm:pt>
    <dgm:pt modelId="{5A00A079-D287-473A-B097-A59F70A84108}" type="pres">
      <dgm:prSet presAssocID="{59FD407F-E838-47E0-A6FE-CE1B6551D065}" presName="dummy" presStyleCnt="0"/>
      <dgm:spPr/>
    </dgm:pt>
    <dgm:pt modelId="{D1274B74-32A8-4E00-9F00-DF44331BDBEC}" type="pres">
      <dgm:prSet presAssocID="{8C6E3857-F65D-49F2-89D0-6B1428E8FC97}" presName="sibTrans" presStyleLbl="sibTrans2D1" presStyleIdx="5" presStyleCnt="6"/>
      <dgm:spPr/>
    </dgm:pt>
  </dgm:ptLst>
  <dgm:cxnLst>
    <dgm:cxn modelId="{4EA5FE0E-86DB-433D-9EF8-9D4AB226584F}" type="presOf" srcId="{1AE9ED08-C909-40B4-A62E-6B8E6BB46CAF}" destId="{A8E70D40-BAF8-444C-A46E-534C56492BEA}" srcOrd="0" destOrd="0" presId="urn:microsoft.com/office/officeart/2005/8/layout/radial6"/>
    <dgm:cxn modelId="{9155582C-D433-44BA-A6CA-6DC08768B4CF}" srcId="{B90259A9-7487-4001-A791-12CE93EE4C37}" destId="{59FD407F-E838-47E0-A6FE-CE1B6551D065}" srcOrd="5" destOrd="0" parTransId="{00A1027B-B9A6-4256-B183-CBECCE4EA644}" sibTransId="{8C6E3857-F65D-49F2-89D0-6B1428E8FC97}"/>
    <dgm:cxn modelId="{690B2034-D3EA-4E9B-B199-317281110DCF}" type="presOf" srcId="{8C6E3857-F65D-49F2-89D0-6B1428E8FC97}" destId="{D1274B74-32A8-4E00-9F00-DF44331BDBEC}" srcOrd="0" destOrd="0" presId="urn:microsoft.com/office/officeart/2005/8/layout/radial6"/>
    <dgm:cxn modelId="{24B74437-56B2-4845-99AC-8C5D32BBF804}" srcId="{B90259A9-7487-4001-A791-12CE93EE4C37}" destId="{1AE9ED08-C909-40B4-A62E-6B8E6BB46CAF}" srcOrd="1" destOrd="0" parTransId="{EB22DB67-D09E-4883-BAFC-2B93A0A952F8}" sibTransId="{612CE714-DEB5-4C50-9D6B-137CBB837000}"/>
    <dgm:cxn modelId="{ACE52B43-7B42-4DBA-94B0-067A17729121}" type="presOf" srcId="{B90259A9-7487-4001-A791-12CE93EE4C37}" destId="{2C5B6F17-A0EB-412A-AB2C-E79F40FAF754}" srcOrd="0" destOrd="0" presId="urn:microsoft.com/office/officeart/2005/8/layout/radial6"/>
    <dgm:cxn modelId="{E8DED14A-412D-4F06-A251-15D5D1B7ABF4}" type="presOf" srcId="{59FD407F-E838-47E0-A6FE-CE1B6551D065}" destId="{4B89EBE0-43F4-4655-9EA9-C9CC8DC2F4DB}" srcOrd="0" destOrd="0" presId="urn:microsoft.com/office/officeart/2005/8/layout/radial6"/>
    <dgm:cxn modelId="{CEB09D51-4A54-4DEB-BF8A-234869C27919}" srcId="{B90259A9-7487-4001-A791-12CE93EE4C37}" destId="{E3CBDAD9-BD6F-45F1-9336-D5C5AA314F8C}" srcOrd="3" destOrd="0" parTransId="{78467F88-21D5-4C0D-842E-2DF83FDBA081}" sibTransId="{A0C86593-8225-49A9-BA9D-B52C7FC890B3}"/>
    <dgm:cxn modelId="{73558F6D-572E-4DDA-A2AA-13BAD5AEE0F3}" srcId="{94A8ECCB-E538-4373-8DD7-2E5B6849EBAE}" destId="{B90259A9-7487-4001-A791-12CE93EE4C37}" srcOrd="0" destOrd="0" parTransId="{92422FE7-0459-4095-979F-B560FF1F0F65}" sibTransId="{7A5D00DB-0C97-4A06-9C05-C085F54F1BEA}"/>
    <dgm:cxn modelId="{5C58FD76-1F67-4D07-BD6E-48DEE50764F9}" type="presOf" srcId="{9DC9F19D-CDC0-48F4-8AD3-B70E109A2E5E}" destId="{3142B67C-5D84-4D4B-9EE8-C7387B69A492}" srcOrd="0" destOrd="0" presId="urn:microsoft.com/office/officeart/2005/8/layout/radial6"/>
    <dgm:cxn modelId="{91292D78-0818-4A88-9E0E-F4510515D745}" type="presOf" srcId="{2B6C2F66-6FE7-486D-90C6-48A00CE1EAFF}" destId="{89034663-8AE6-47B1-8A62-0B67CB07E720}" srcOrd="0" destOrd="0" presId="urn:microsoft.com/office/officeart/2005/8/layout/radial6"/>
    <dgm:cxn modelId="{96783F85-C5E9-4C9D-BEDE-A1F44B4C7D16}" srcId="{B90259A9-7487-4001-A791-12CE93EE4C37}" destId="{D5FA96BB-170A-4BE5-B429-849852E21A23}" srcOrd="4" destOrd="0" parTransId="{744636A9-2A41-412A-8329-D230C7DDAD1A}" sibTransId="{AEDDA9B8-ADE4-4D34-9D4D-1EBE999DBB55}"/>
    <dgm:cxn modelId="{4E5ABA9F-F4AD-4AFB-A530-F75F83EDC0C8}" type="presOf" srcId="{A0C86593-8225-49A9-BA9D-B52C7FC890B3}" destId="{02970F7A-2CB3-4BCB-AC30-162EC34BE755}" srcOrd="0" destOrd="0" presId="urn:microsoft.com/office/officeart/2005/8/layout/radial6"/>
    <dgm:cxn modelId="{E32169A4-C140-4E91-8D28-54DC51989166}" type="presOf" srcId="{E3CBDAD9-BD6F-45F1-9336-D5C5AA314F8C}" destId="{968AF44C-98A8-4326-B781-C57D09C033EF}" srcOrd="0" destOrd="0" presId="urn:microsoft.com/office/officeart/2005/8/layout/radial6"/>
    <dgm:cxn modelId="{F7A098AB-3BFA-43DC-9A86-F1474DA62547}" type="presOf" srcId="{D5FA96BB-170A-4BE5-B429-849852E21A23}" destId="{1117D448-3D51-4E60-9AF4-64B8E8DC66B1}" srcOrd="0" destOrd="0" presId="urn:microsoft.com/office/officeart/2005/8/layout/radial6"/>
    <dgm:cxn modelId="{4EAF4EB1-F259-42B4-9D10-678F98ACA563}" type="presOf" srcId="{94A8ECCB-E538-4373-8DD7-2E5B6849EBAE}" destId="{E960CCCC-9426-4FA6-9AA5-56F2C94BF5B1}" srcOrd="0" destOrd="0" presId="urn:microsoft.com/office/officeart/2005/8/layout/radial6"/>
    <dgm:cxn modelId="{B44EDAC5-5C18-4B6B-AD91-93344F22D822}" type="presOf" srcId="{612CE714-DEB5-4C50-9D6B-137CBB837000}" destId="{FCE1158B-A367-4EFD-8511-87D6A3DB99D2}" srcOrd="0" destOrd="0" presId="urn:microsoft.com/office/officeart/2005/8/layout/radial6"/>
    <dgm:cxn modelId="{D60379CD-028A-4122-A8DE-460AACE98BAE}" type="presOf" srcId="{E914EA8E-71D8-4A06-8A80-F9CAD5D41EB0}" destId="{A5C0AD09-49DD-4147-BB59-44529508EE1E}" srcOrd="0" destOrd="0" presId="urn:microsoft.com/office/officeart/2005/8/layout/radial6"/>
    <dgm:cxn modelId="{57E675DC-49AD-48A8-BB2F-5BBD6FB51822}" type="presOf" srcId="{68F64DC6-DCC0-4CBB-9F4C-258A7D1D2B51}" destId="{EF3DDE45-4A7B-4FED-89E8-4B1BDCD698DB}" srcOrd="0" destOrd="0" presId="urn:microsoft.com/office/officeart/2005/8/layout/radial6"/>
    <dgm:cxn modelId="{0789FBDD-8F16-4FBC-BBC0-8583613B336B}" type="presOf" srcId="{AEDDA9B8-ADE4-4D34-9D4D-1EBE999DBB55}" destId="{C78363E5-3C2D-415C-A740-D13A848B80A1}" srcOrd="0" destOrd="0" presId="urn:microsoft.com/office/officeart/2005/8/layout/radial6"/>
    <dgm:cxn modelId="{DDFAAEF2-A91C-47B4-A9FC-D3EBB1C21E58}" srcId="{B90259A9-7487-4001-A791-12CE93EE4C37}" destId="{E914EA8E-71D8-4A06-8A80-F9CAD5D41EB0}" srcOrd="2" destOrd="0" parTransId="{429B5511-F0BC-4071-AD13-57F71DC683D7}" sibTransId="{2B6C2F66-6FE7-486D-90C6-48A00CE1EAFF}"/>
    <dgm:cxn modelId="{E49998F8-C906-4930-82AA-399827A1786E}" srcId="{B90259A9-7487-4001-A791-12CE93EE4C37}" destId="{68F64DC6-DCC0-4CBB-9F4C-258A7D1D2B51}" srcOrd="0" destOrd="0" parTransId="{9AC9BC2D-F36D-4CE0-BA43-BA7C2CFAC545}" sibTransId="{9DC9F19D-CDC0-48F4-8AD3-B70E109A2E5E}"/>
    <dgm:cxn modelId="{E2C9F23E-157D-446A-8900-1F33EA38DC18}" type="presParOf" srcId="{E960CCCC-9426-4FA6-9AA5-56F2C94BF5B1}" destId="{2C5B6F17-A0EB-412A-AB2C-E79F40FAF754}" srcOrd="0" destOrd="0" presId="urn:microsoft.com/office/officeart/2005/8/layout/radial6"/>
    <dgm:cxn modelId="{F47B4590-63FF-47B3-A1EF-B7AA5CDF4DE6}" type="presParOf" srcId="{E960CCCC-9426-4FA6-9AA5-56F2C94BF5B1}" destId="{EF3DDE45-4A7B-4FED-89E8-4B1BDCD698DB}" srcOrd="1" destOrd="0" presId="urn:microsoft.com/office/officeart/2005/8/layout/radial6"/>
    <dgm:cxn modelId="{2EDC3624-DCDD-4DB1-B6FC-3FC8D449301D}" type="presParOf" srcId="{E960CCCC-9426-4FA6-9AA5-56F2C94BF5B1}" destId="{D7E7AD95-4DE2-461E-9B6D-4E9C8D95BC94}" srcOrd="2" destOrd="0" presId="urn:microsoft.com/office/officeart/2005/8/layout/radial6"/>
    <dgm:cxn modelId="{42116454-BA9D-41A5-8EFA-B1BAE8055231}" type="presParOf" srcId="{E960CCCC-9426-4FA6-9AA5-56F2C94BF5B1}" destId="{3142B67C-5D84-4D4B-9EE8-C7387B69A492}" srcOrd="3" destOrd="0" presId="urn:microsoft.com/office/officeart/2005/8/layout/radial6"/>
    <dgm:cxn modelId="{734B027C-98CD-4AF0-82F8-CF611B064E7F}" type="presParOf" srcId="{E960CCCC-9426-4FA6-9AA5-56F2C94BF5B1}" destId="{A8E70D40-BAF8-444C-A46E-534C56492BEA}" srcOrd="4" destOrd="0" presId="urn:microsoft.com/office/officeart/2005/8/layout/radial6"/>
    <dgm:cxn modelId="{6E2A4743-06D9-42BF-9EE4-81155D3B42A0}" type="presParOf" srcId="{E960CCCC-9426-4FA6-9AA5-56F2C94BF5B1}" destId="{82EF7E7C-E2E7-4043-A2D8-9B1B07DDBBE1}" srcOrd="5" destOrd="0" presId="urn:microsoft.com/office/officeart/2005/8/layout/radial6"/>
    <dgm:cxn modelId="{8C085CAC-85C7-4B48-B230-07B2F51BF60C}" type="presParOf" srcId="{E960CCCC-9426-4FA6-9AA5-56F2C94BF5B1}" destId="{FCE1158B-A367-4EFD-8511-87D6A3DB99D2}" srcOrd="6" destOrd="0" presId="urn:microsoft.com/office/officeart/2005/8/layout/radial6"/>
    <dgm:cxn modelId="{3E325AF8-F25C-4899-ADA1-8FA03E35CD9A}" type="presParOf" srcId="{E960CCCC-9426-4FA6-9AA5-56F2C94BF5B1}" destId="{A5C0AD09-49DD-4147-BB59-44529508EE1E}" srcOrd="7" destOrd="0" presId="urn:microsoft.com/office/officeart/2005/8/layout/radial6"/>
    <dgm:cxn modelId="{F0CEFD62-1744-46E7-B852-01BE84EB31AB}" type="presParOf" srcId="{E960CCCC-9426-4FA6-9AA5-56F2C94BF5B1}" destId="{3E691E9B-4149-4A8C-AC33-48FA2037BEF9}" srcOrd="8" destOrd="0" presId="urn:microsoft.com/office/officeart/2005/8/layout/radial6"/>
    <dgm:cxn modelId="{EB022B01-1F81-4FB3-B4C5-3BE89752A61C}" type="presParOf" srcId="{E960CCCC-9426-4FA6-9AA5-56F2C94BF5B1}" destId="{89034663-8AE6-47B1-8A62-0B67CB07E720}" srcOrd="9" destOrd="0" presId="urn:microsoft.com/office/officeart/2005/8/layout/radial6"/>
    <dgm:cxn modelId="{3D20EABD-6B9A-483E-B137-F7BDD952227C}" type="presParOf" srcId="{E960CCCC-9426-4FA6-9AA5-56F2C94BF5B1}" destId="{968AF44C-98A8-4326-B781-C57D09C033EF}" srcOrd="10" destOrd="0" presId="urn:microsoft.com/office/officeart/2005/8/layout/radial6"/>
    <dgm:cxn modelId="{AAF7B80E-1089-4274-99E7-A3A8492CB2B1}" type="presParOf" srcId="{E960CCCC-9426-4FA6-9AA5-56F2C94BF5B1}" destId="{F8C59F34-AE8C-4C1A-B3C7-2D7944457EEE}" srcOrd="11" destOrd="0" presId="urn:microsoft.com/office/officeart/2005/8/layout/radial6"/>
    <dgm:cxn modelId="{51604051-8BBB-4257-83D4-8812C8DFFA71}" type="presParOf" srcId="{E960CCCC-9426-4FA6-9AA5-56F2C94BF5B1}" destId="{02970F7A-2CB3-4BCB-AC30-162EC34BE755}" srcOrd="12" destOrd="0" presId="urn:microsoft.com/office/officeart/2005/8/layout/radial6"/>
    <dgm:cxn modelId="{F4B007BA-A28A-46F5-B365-BE8D525B9DE8}" type="presParOf" srcId="{E960CCCC-9426-4FA6-9AA5-56F2C94BF5B1}" destId="{1117D448-3D51-4E60-9AF4-64B8E8DC66B1}" srcOrd="13" destOrd="0" presId="urn:microsoft.com/office/officeart/2005/8/layout/radial6"/>
    <dgm:cxn modelId="{37F7C01F-ECE5-41DB-90E6-65FE6F79DA38}" type="presParOf" srcId="{E960CCCC-9426-4FA6-9AA5-56F2C94BF5B1}" destId="{3DB0CB00-052D-4365-9424-9E6D770A4C4E}" srcOrd="14" destOrd="0" presId="urn:microsoft.com/office/officeart/2005/8/layout/radial6"/>
    <dgm:cxn modelId="{E9A86BE4-0F0E-49BF-9214-189B32E7DC96}" type="presParOf" srcId="{E960CCCC-9426-4FA6-9AA5-56F2C94BF5B1}" destId="{C78363E5-3C2D-415C-A740-D13A848B80A1}" srcOrd="15" destOrd="0" presId="urn:microsoft.com/office/officeart/2005/8/layout/radial6"/>
    <dgm:cxn modelId="{6178D953-C4B6-4A53-894D-7E097F8BA756}" type="presParOf" srcId="{E960CCCC-9426-4FA6-9AA5-56F2C94BF5B1}" destId="{4B89EBE0-43F4-4655-9EA9-C9CC8DC2F4DB}" srcOrd="16" destOrd="0" presId="urn:microsoft.com/office/officeart/2005/8/layout/radial6"/>
    <dgm:cxn modelId="{FCC336DB-2C1B-4D8F-8F83-5D4CBE789F3B}" type="presParOf" srcId="{E960CCCC-9426-4FA6-9AA5-56F2C94BF5B1}" destId="{5A00A079-D287-473A-B097-A59F70A84108}" srcOrd="17" destOrd="0" presId="urn:microsoft.com/office/officeart/2005/8/layout/radial6"/>
    <dgm:cxn modelId="{030C127C-9A4B-4CED-8936-85ACDCBC9A55}" type="presParOf" srcId="{E960CCCC-9426-4FA6-9AA5-56F2C94BF5B1}" destId="{D1274B74-32A8-4E00-9F00-DF44331BDBEC}" srcOrd="18"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274B74-32A8-4E00-9F00-DF44331BDBEC}">
      <dsp:nvSpPr>
        <dsp:cNvPr id="0" name=""/>
        <dsp:cNvSpPr/>
      </dsp:nvSpPr>
      <dsp:spPr>
        <a:xfrm>
          <a:off x="3704314" y="597683"/>
          <a:ext cx="4083154" cy="4083154"/>
        </a:xfrm>
        <a:prstGeom prst="blockArc">
          <a:avLst>
            <a:gd name="adj1" fmla="val 12600000"/>
            <a:gd name="adj2" fmla="val 16200000"/>
            <a:gd name="adj3" fmla="val 4530"/>
          </a:avLst>
        </a:prstGeom>
        <a:solidFill>
          <a:srgbClr val="FF0F77"/>
        </a:solidFill>
        <a:ln>
          <a:noFill/>
        </a:ln>
        <a:effectLst/>
      </dsp:spPr>
      <dsp:style>
        <a:lnRef idx="0">
          <a:scrgbClr r="0" g="0" b="0"/>
        </a:lnRef>
        <a:fillRef idx="1">
          <a:scrgbClr r="0" g="0" b="0"/>
        </a:fillRef>
        <a:effectRef idx="0">
          <a:scrgbClr r="0" g="0" b="0"/>
        </a:effectRef>
        <a:fontRef idx="minor">
          <a:schemeClr val="lt1"/>
        </a:fontRef>
      </dsp:style>
    </dsp:sp>
    <dsp:sp modelId="{C78363E5-3C2D-415C-A740-D13A848B80A1}">
      <dsp:nvSpPr>
        <dsp:cNvPr id="0" name=""/>
        <dsp:cNvSpPr/>
      </dsp:nvSpPr>
      <dsp:spPr>
        <a:xfrm>
          <a:off x="3704314" y="597683"/>
          <a:ext cx="4083154" cy="4083154"/>
        </a:xfrm>
        <a:prstGeom prst="blockArc">
          <a:avLst>
            <a:gd name="adj1" fmla="val 9000000"/>
            <a:gd name="adj2" fmla="val 12600000"/>
            <a:gd name="adj3" fmla="val 4530"/>
          </a:avLst>
        </a:prstGeom>
        <a:solidFill>
          <a:srgbClr val="FF0F77"/>
        </a:solidFill>
        <a:ln>
          <a:noFill/>
        </a:ln>
        <a:effectLst/>
      </dsp:spPr>
      <dsp:style>
        <a:lnRef idx="0">
          <a:scrgbClr r="0" g="0" b="0"/>
        </a:lnRef>
        <a:fillRef idx="1">
          <a:scrgbClr r="0" g="0" b="0"/>
        </a:fillRef>
        <a:effectRef idx="0">
          <a:scrgbClr r="0" g="0" b="0"/>
        </a:effectRef>
        <a:fontRef idx="minor">
          <a:schemeClr val="lt1"/>
        </a:fontRef>
      </dsp:style>
    </dsp:sp>
    <dsp:sp modelId="{02970F7A-2CB3-4BCB-AC30-162EC34BE755}">
      <dsp:nvSpPr>
        <dsp:cNvPr id="0" name=""/>
        <dsp:cNvSpPr/>
      </dsp:nvSpPr>
      <dsp:spPr>
        <a:xfrm>
          <a:off x="3704314" y="597683"/>
          <a:ext cx="4083154" cy="4083154"/>
        </a:xfrm>
        <a:prstGeom prst="blockArc">
          <a:avLst>
            <a:gd name="adj1" fmla="val 5400000"/>
            <a:gd name="adj2" fmla="val 9000000"/>
            <a:gd name="adj3" fmla="val 4530"/>
          </a:avLst>
        </a:prstGeom>
        <a:solidFill>
          <a:srgbClr val="FF0F77"/>
        </a:solidFill>
        <a:ln>
          <a:noFill/>
        </a:ln>
        <a:effectLst/>
      </dsp:spPr>
      <dsp:style>
        <a:lnRef idx="0">
          <a:scrgbClr r="0" g="0" b="0"/>
        </a:lnRef>
        <a:fillRef idx="1">
          <a:scrgbClr r="0" g="0" b="0"/>
        </a:fillRef>
        <a:effectRef idx="0">
          <a:scrgbClr r="0" g="0" b="0"/>
        </a:effectRef>
        <a:fontRef idx="minor">
          <a:schemeClr val="lt1"/>
        </a:fontRef>
      </dsp:style>
    </dsp:sp>
    <dsp:sp modelId="{89034663-8AE6-47B1-8A62-0B67CB07E720}">
      <dsp:nvSpPr>
        <dsp:cNvPr id="0" name=""/>
        <dsp:cNvSpPr/>
      </dsp:nvSpPr>
      <dsp:spPr>
        <a:xfrm>
          <a:off x="3704314" y="597683"/>
          <a:ext cx="4083154" cy="4083154"/>
        </a:xfrm>
        <a:prstGeom prst="blockArc">
          <a:avLst>
            <a:gd name="adj1" fmla="val 1800000"/>
            <a:gd name="adj2" fmla="val 5400000"/>
            <a:gd name="adj3" fmla="val 4530"/>
          </a:avLst>
        </a:prstGeom>
        <a:solidFill>
          <a:srgbClr val="FF0F77"/>
        </a:solidFill>
        <a:ln>
          <a:noFill/>
        </a:ln>
        <a:effectLst/>
      </dsp:spPr>
      <dsp:style>
        <a:lnRef idx="0">
          <a:scrgbClr r="0" g="0" b="0"/>
        </a:lnRef>
        <a:fillRef idx="1">
          <a:scrgbClr r="0" g="0" b="0"/>
        </a:fillRef>
        <a:effectRef idx="0">
          <a:scrgbClr r="0" g="0" b="0"/>
        </a:effectRef>
        <a:fontRef idx="minor">
          <a:schemeClr val="lt1"/>
        </a:fontRef>
      </dsp:style>
    </dsp:sp>
    <dsp:sp modelId="{FCE1158B-A367-4EFD-8511-87D6A3DB99D2}">
      <dsp:nvSpPr>
        <dsp:cNvPr id="0" name=""/>
        <dsp:cNvSpPr/>
      </dsp:nvSpPr>
      <dsp:spPr>
        <a:xfrm>
          <a:off x="3704314" y="597683"/>
          <a:ext cx="4083154" cy="4083154"/>
        </a:xfrm>
        <a:prstGeom prst="blockArc">
          <a:avLst>
            <a:gd name="adj1" fmla="val 19800000"/>
            <a:gd name="adj2" fmla="val 1800000"/>
            <a:gd name="adj3" fmla="val 4530"/>
          </a:avLst>
        </a:prstGeom>
        <a:solidFill>
          <a:srgbClr val="FF0F77"/>
        </a:solidFill>
        <a:ln>
          <a:noFill/>
        </a:ln>
        <a:effectLst/>
      </dsp:spPr>
      <dsp:style>
        <a:lnRef idx="0">
          <a:scrgbClr r="0" g="0" b="0"/>
        </a:lnRef>
        <a:fillRef idx="1">
          <a:scrgbClr r="0" g="0" b="0"/>
        </a:fillRef>
        <a:effectRef idx="0">
          <a:scrgbClr r="0" g="0" b="0"/>
        </a:effectRef>
        <a:fontRef idx="minor">
          <a:schemeClr val="lt1"/>
        </a:fontRef>
      </dsp:style>
    </dsp:sp>
    <dsp:sp modelId="{3142B67C-5D84-4D4B-9EE8-C7387B69A492}">
      <dsp:nvSpPr>
        <dsp:cNvPr id="0" name=""/>
        <dsp:cNvSpPr/>
      </dsp:nvSpPr>
      <dsp:spPr>
        <a:xfrm>
          <a:off x="3704314" y="597683"/>
          <a:ext cx="4083154" cy="4083154"/>
        </a:xfrm>
        <a:prstGeom prst="blockArc">
          <a:avLst>
            <a:gd name="adj1" fmla="val 16200000"/>
            <a:gd name="adj2" fmla="val 19800000"/>
            <a:gd name="adj3" fmla="val 4530"/>
          </a:avLst>
        </a:prstGeom>
        <a:solidFill>
          <a:srgbClr val="FF0F77"/>
        </a:solidFill>
        <a:ln>
          <a:noFill/>
        </a:ln>
        <a:effectLst/>
      </dsp:spPr>
      <dsp:style>
        <a:lnRef idx="0">
          <a:scrgbClr r="0" g="0" b="0"/>
        </a:lnRef>
        <a:fillRef idx="1">
          <a:scrgbClr r="0" g="0" b="0"/>
        </a:fillRef>
        <a:effectRef idx="0">
          <a:scrgbClr r="0" g="0" b="0"/>
        </a:effectRef>
        <a:fontRef idx="minor">
          <a:schemeClr val="lt1"/>
        </a:fontRef>
      </dsp:style>
    </dsp:sp>
    <dsp:sp modelId="{2C5B6F17-A0EB-412A-AB2C-E79F40FAF754}">
      <dsp:nvSpPr>
        <dsp:cNvPr id="0" name=""/>
        <dsp:cNvSpPr/>
      </dsp:nvSpPr>
      <dsp:spPr>
        <a:xfrm>
          <a:off x="4853158" y="1684752"/>
          <a:ext cx="1834869" cy="1834869"/>
        </a:xfrm>
        <a:prstGeom prst="ellipse">
          <a:avLst/>
        </a:prstGeom>
        <a:solidFill>
          <a:srgbClr val="FF0F7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Solutions</a:t>
          </a:r>
        </a:p>
      </dsp:txBody>
      <dsp:txXfrm>
        <a:off x="5121868" y="1953462"/>
        <a:ext cx="1297449" cy="1297449"/>
      </dsp:txXfrm>
    </dsp:sp>
    <dsp:sp modelId="{EF3DDE45-4A7B-4FED-89E8-4B1BDCD698DB}">
      <dsp:nvSpPr>
        <dsp:cNvPr id="0" name=""/>
        <dsp:cNvSpPr/>
      </dsp:nvSpPr>
      <dsp:spPr>
        <a:xfrm>
          <a:off x="5103687" y="1717"/>
          <a:ext cx="1284408" cy="1284408"/>
        </a:xfrm>
        <a:prstGeom prst="ellipse">
          <a:avLst/>
        </a:prstGeom>
        <a:solidFill>
          <a:srgbClr val="24365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Redistributive agrarian reform</a:t>
          </a:r>
        </a:p>
      </dsp:txBody>
      <dsp:txXfrm>
        <a:off x="5291784" y="189814"/>
        <a:ext cx="908214" cy="908214"/>
      </dsp:txXfrm>
    </dsp:sp>
    <dsp:sp modelId="{A8E70D40-BAF8-444C-A46E-534C56492BEA}">
      <dsp:nvSpPr>
        <dsp:cNvPr id="0" name=""/>
        <dsp:cNvSpPr/>
      </dsp:nvSpPr>
      <dsp:spPr>
        <a:xfrm>
          <a:off x="6831700" y="999386"/>
          <a:ext cx="1284408" cy="1284408"/>
        </a:xfrm>
        <a:prstGeom prst="ellipse">
          <a:avLst/>
        </a:prstGeom>
        <a:solidFill>
          <a:srgbClr val="24365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Land market regulation</a:t>
          </a:r>
        </a:p>
      </dsp:txBody>
      <dsp:txXfrm>
        <a:off x="7019797" y="1187483"/>
        <a:ext cx="908214" cy="908214"/>
      </dsp:txXfrm>
    </dsp:sp>
    <dsp:sp modelId="{A5C0AD09-49DD-4147-BB59-44529508EE1E}">
      <dsp:nvSpPr>
        <dsp:cNvPr id="0" name=""/>
        <dsp:cNvSpPr/>
      </dsp:nvSpPr>
      <dsp:spPr>
        <a:xfrm>
          <a:off x="6831700" y="2994725"/>
          <a:ext cx="1284408" cy="1284408"/>
        </a:xfrm>
        <a:prstGeom prst="ellipse">
          <a:avLst/>
        </a:prstGeom>
        <a:solidFill>
          <a:srgbClr val="24365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Land taxes</a:t>
          </a:r>
        </a:p>
      </dsp:txBody>
      <dsp:txXfrm>
        <a:off x="7019797" y="3182822"/>
        <a:ext cx="908214" cy="908214"/>
      </dsp:txXfrm>
    </dsp:sp>
    <dsp:sp modelId="{968AF44C-98A8-4326-B781-C57D09C033EF}">
      <dsp:nvSpPr>
        <dsp:cNvPr id="0" name=""/>
        <dsp:cNvSpPr/>
      </dsp:nvSpPr>
      <dsp:spPr>
        <a:xfrm>
          <a:off x="5103687" y="3992394"/>
          <a:ext cx="1284408" cy="1284408"/>
        </a:xfrm>
        <a:prstGeom prst="ellipse">
          <a:avLst/>
        </a:prstGeom>
        <a:solidFill>
          <a:srgbClr val="24365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Corporate and investor accountability</a:t>
          </a:r>
        </a:p>
      </dsp:txBody>
      <dsp:txXfrm>
        <a:off x="5291784" y="4180491"/>
        <a:ext cx="908214" cy="908214"/>
      </dsp:txXfrm>
    </dsp:sp>
    <dsp:sp modelId="{1117D448-3D51-4E60-9AF4-64B8E8DC66B1}">
      <dsp:nvSpPr>
        <dsp:cNvPr id="0" name=""/>
        <dsp:cNvSpPr/>
      </dsp:nvSpPr>
      <dsp:spPr>
        <a:xfrm>
          <a:off x="3375673" y="2994725"/>
          <a:ext cx="1284408" cy="1284408"/>
        </a:xfrm>
        <a:prstGeom prst="ellipse">
          <a:avLst/>
        </a:prstGeom>
        <a:solidFill>
          <a:srgbClr val="24365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Collective and women’s land rights</a:t>
          </a:r>
        </a:p>
      </dsp:txBody>
      <dsp:txXfrm>
        <a:off x="3563770" y="3182822"/>
        <a:ext cx="908214" cy="908214"/>
      </dsp:txXfrm>
    </dsp:sp>
    <dsp:sp modelId="{4B89EBE0-43F4-4655-9EA9-C9CC8DC2F4DB}">
      <dsp:nvSpPr>
        <dsp:cNvPr id="0" name=""/>
        <dsp:cNvSpPr/>
      </dsp:nvSpPr>
      <dsp:spPr>
        <a:xfrm>
          <a:off x="3375673" y="999386"/>
          <a:ext cx="1284408" cy="1284408"/>
        </a:xfrm>
        <a:prstGeom prst="ellipse">
          <a:avLst/>
        </a:prstGeom>
        <a:solidFill>
          <a:srgbClr val="24365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Inclusive food chains and </a:t>
          </a:r>
          <a:r>
            <a:rPr lang="en-US" sz="1200" kern="1200" dirty="0" err="1"/>
            <a:t>agroecology</a:t>
          </a:r>
          <a:endParaRPr lang="en-US" sz="1200" kern="1200" dirty="0"/>
        </a:p>
        <a:p>
          <a:pPr marL="0" lvl="0" indent="0" algn="ctr" defTabSz="533400">
            <a:lnSpc>
              <a:spcPct val="90000"/>
            </a:lnSpc>
            <a:spcBef>
              <a:spcPct val="0"/>
            </a:spcBef>
            <a:spcAft>
              <a:spcPct val="35000"/>
            </a:spcAft>
            <a:buNone/>
          </a:pPr>
          <a:endParaRPr lang="en-US" sz="1200" kern="1200" dirty="0"/>
        </a:p>
      </dsp:txBody>
      <dsp:txXfrm>
        <a:off x="3563770" y="1187483"/>
        <a:ext cx="908214" cy="908214"/>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24BB43-D41D-49DB-894C-AB9629F7E367}" type="datetimeFigureOut">
              <a:rPr lang="en-GB" smtClean="0"/>
              <a:t>23/11/2020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48555D-3E19-4371-9CA9-4750A0A7FF3F}" type="slidenum">
              <a:rPr lang="en-GB" smtClean="0"/>
              <a:t>‹#›</a:t>
            </a:fld>
            <a:endParaRPr lang="en-GB"/>
          </a:p>
        </p:txBody>
      </p:sp>
    </p:spTree>
    <p:extLst>
      <p:ext uri="{BB962C8B-B14F-4D97-AF65-F5344CB8AC3E}">
        <p14:creationId xmlns:p14="http://schemas.microsoft.com/office/powerpoint/2010/main" val="3442907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First of all,</a:t>
            </a:r>
            <a:r>
              <a:rPr lang="en-GB" baseline="0" dirty="0"/>
              <a:t> because land inequality is increasing, as we will see, affecting 2.5 billion people dependent on agriculture</a:t>
            </a:r>
          </a:p>
          <a:p>
            <a:r>
              <a:rPr lang="en-GB" baseline="0" dirty="0"/>
              <a:t>Secondly, because it is central. It does not only affect those dependent on land, it affects all of us in many ways</a:t>
            </a:r>
          </a:p>
          <a:p>
            <a:r>
              <a:rPr lang="en-GB" baseline="0" dirty="0"/>
              <a:t>The stability of our planet is today affected.</a:t>
            </a:r>
          </a:p>
          <a:p>
            <a:endParaRPr lang="en-GB" baseline="0" dirty="0"/>
          </a:p>
          <a:p>
            <a:r>
              <a:rPr lang="en-GB" baseline="0" dirty="0"/>
              <a:t>Mention GENDER here, also COVID</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2248555D-3E19-4371-9CA9-4750A0A7FF3F}" type="slidenum">
              <a:rPr lang="en-GB" smtClean="0"/>
              <a:t>2</a:t>
            </a:fld>
            <a:endParaRPr lang="en-GB"/>
          </a:p>
        </p:txBody>
      </p:sp>
    </p:spTree>
    <p:extLst>
      <p:ext uri="{BB962C8B-B14F-4D97-AF65-F5344CB8AC3E}">
        <p14:creationId xmlns:p14="http://schemas.microsoft.com/office/powerpoint/2010/main" val="129724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Land inequality is increasing, especially since the 1980s.</a:t>
            </a:r>
          </a:p>
          <a:p>
            <a:r>
              <a:rPr lang="en-GB" dirty="0"/>
              <a:t>Regional differences but since 1980, all regions show increase or a decrease that is been reverted </a:t>
            </a:r>
          </a:p>
        </p:txBody>
      </p:sp>
      <p:sp>
        <p:nvSpPr>
          <p:cNvPr id="4" name="Slide Number Placeholder 3"/>
          <p:cNvSpPr>
            <a:spLocks noGrp="1"/>
          </p:cNvSpPr>
          <p:nvPr>
            <p:ph type="sldNum" sz="quarter" idx="10"/>
          </p:nvPr>
        </p:nvSpPr>
        <p:spPr/>
        <p:txBody>
          <a:bodyPr/>
          <a:lstStyle/>
          <a:p>
            <a:fld id="{2248555D-3E19-4371-9CA9-4750A0A7FF3F}" type="slidenum">
              <a:rPr lang="en-GB" smtClean="0"/>
              <a:t>3</a:t>
            </a:fld>
            <a:endParaRPr lang="en-GB"/>
          </a:p>
        </p:txBody>
      </p:sp>
    </p:spTree>
    <p:extLst>
      <p:ext uri="{BB962C8B-B14F-4D97-AF65-F5344CB8AC3E}">
        <p14:creationId xmlns:p14="http://schemas.microsoft.com/office/powerpoint/2010/main" val="2750008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Based on Bauluz, 2020</a:t>
            </a:r>
          </a:p>
          <a:p>
            <a:r>
              <a:rPr lang="en-GB" dirty="0"/>
              <a:t>Based on new methodologies developed in the framework of this report, which is based on survey data, and takes into account value, multiple ownership and landlessness, land inequality has been underestimated.</a:t>
            </a:r>
          </a:p>
          <a:p>
            <a:r>
              <a:rPr lang="en-GB" dirty="0"/>
              <a:t>This is </a:t>
            </a:r>
            <a:r>
              <a:rPr lang="en-GB" dirty="0" err="1"/>
              <a:t>particulalrly</a:t>
            </a:r>
            <a:r>
              <a:rPr lang="en-GB" dirty="0"/>
              <a:t> the case in Asia (landlessness) and in Africa (value)</a:t>
            </a:r>
          </a:p>
          <a:p>
            <a:endParaRPr lang="en-GB" dirty="0"/>
          </a:p>
        </p:txBody>
      </p:sp>
      <p:sp>
        <p:nvSpPr>
          <p:cNvPr id="4" name="Slide Number Placeholder 3"/>
          <p:cNvSpPr>
            <a:spLocks noGrp="1"/>
          </p:cNvSpPr>
          <p:nvPr>
            <p:ph type="sldNum" sz="quarter" idx="10"/>
          </p:nvPr>
        </p:nvSpPr>
        <p:spPr/>
        <p:txBody>
          <a:bodyPr/>
          <a:lstStyle/>
          <a:p>
            <a:fld id="{2248555D-3E19-4371-9CA9-4750A0A7FF3F}" type="slidenum">
              <a:rPr lang="en-GB" smtClean="0"/>
              <a:t>4</a:t>
            </a:fld>
            <a:endParaRPr lang="en-GB"/>
          </a:p>
        </p:txBody>
      </p:sp>
    </p:spTree>
    <p:extLst>
      <p:ext uri="{BB962C8B-B14F-4D97-AF65-F5344CB8AC3E}">
        <p14:creationId xmlns:p14="http://schemas.microsoft.com/office/powerpoint/2010/main" val="3097328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Results are shocking.</a:t>
            </a:r>
            <a:r>
              <a:rPr lang="en-GB" baseline="0" dirty="0"/>
              <a:t> </a:t>
            </a:r>
          </a:p>
          <a:p>
            <a:r>
              <a:rPr lang="en-GB" baseline="0" dirty="0"/>
              <a:t>LAC still most extreme, with 10% of the top capturing 75% of value; 50% of the bottom only just over 1%</a:t>
            </a:r>
          </a:p>
          <a:p>
            <a:r>
              <a:rPr lang="en-GB" baseline="0" dirty="0"/>
              <a:t>But even </a:t>
            </a:r>
            <a:r>
              <a:rPr lang="en-GB" baseline="0" dirty="0" err="1"/>
              <a:t>Afric</a:t>
            </a:r>
            <a:r>
              <a:rPr lang="en-GB" baseline="0" dirty="0"/>
              <a:t> and South Asia show significant land inequality, according to these new methodologies</a:t>
            </a:r>
            <a:endParaRPr lang="en-GB" dirty="0"/>
          </a:p>
        </p:txBody>
      </p:sp>
      <p:sp>
        <p:nvSpPr>
          <p:cNvPr id="4" name="Slide Number Placeholder 3"/>
          <p:cNvSpPr>
            <a:spLocks noGrp="1"/>
          </p:cNvSpPr>
          <p:nvPr>
            <p:ph type="sldNum" sz="quarter" idx="10"/>
          </p:nvPr>
        </p:nvSpPr>
        <p:spPr/>
        <p:txBody>
          <a:bodyPr/>
          <a:lstStyle/>
          <a:p>
            <a:fld id="{2248555D-3E19-4371-9CA9-4750A0A7FF3F}" type="slidenum">
              <a:rPr lang="en-GB" smtClean="0"/>
              <a:t>5</a:t>
            </a:fld>
            <a:endParaRPr lang="en-GB"/>
          </a:p>
        </p:txBody>
      </p:sp>
    </p:spTree>
    <p:extLst>
      <p:ext uri="{BB962C8B-B14F-4D97-AF65-F5344CB8AC3E}">
        <p14:creationId xmlns:p14="http://schemas.microsoft.com/office/powerpoint/2010/main" val="981914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But the underestimation of land inequality is even worse, if control over land is taken into consideration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do not need to own land, to control it. Less visible forms of control do not necessarily require ownership</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Through new types of instruments, from contract farming up to shareholding,</a:t>
            </a:r>
            <a:r>
              <a:rPr lang="en-GB" baseline="0" dirty="0"/>
              <a:t> which is not visible in Census and surveys, control over land is even bigger.  </a:t>
            </a:r>
            <a:endParaRPr lang="en-GB" dirty="0"/>
          </a:p>
          <a:p>
            <a:endParaRPr lang="en-GB" dirty="0"/>
          </a:p>
        </p:txBody>
      </p:sp>
      <p:sp>
        <p:nvSpPr>
          <p:cNvPr id="4" name="Slide Number Placeholder 3"/>
          <p:cNvSpPr>
            <a:spLocks noGrp="1"/>
          </p:cNvSpPr>
          <p:nvPr>
            <p:ph type="sldNum" sz="quarter" idx="10"/>
          </p:nvPr>
        </p:nvSpPr>
        <p:spPr/>
        <p:txBody>
          <a:bodyPr/>
          <a:lstStyle/>
          <a:p>
            <a:fld id="{2248555D-3E19-4371-9CA9-4750A0A7FF3F}" type="slidenum">
              <a:rPr lang="en-GB" smtClean="0"/>
              <a:t>6</a:t>
            </a:fld>
            <a:endParaRPr lang="en-GB"/>
          </a:p>
        </p:txBody>
      </p:sp>
    </p:spTree>
    <p:extLst>
      <p:ext uri="{BB962C8B-B14F-4D97-AF65-F5344CB8AC3E}">
        <p14:creationId xmlns:p14="http://schemas.microsoft.com/office/powerpoint/2010/main" val="3491145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 messages here: inequality greater and more opaque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With the complex corporate structures, cross shareholding and other interrelations, the monitoring and regulation of the </a:t>
            </a:r>
            <a:r>
              <a:rPr lang="en-GB" sz="1200" kern="1200" dirty="0" err="1">
                <a:solidFill>
                  <a:schemeClr val="tx1"/>
                </a:solidFill>
                <a:effectLst/>
                <a:latin typeface="+mn-lt"/>
                <a:ea typeface="+mn-ea"/>
                <a:cs typeface="+mn-cs"/>
              </a:rPr>
              <a:t>corporatised</a:t>
            </a:r>
            <a:r>
              <a:rPr lang="en-GB" sz="1200" kern="1200" dirty="0">
                <a:solidFill>
                  <a:schemeClr val="tx1"/>
                </a:solidFill>
                <a:effectLst/>
                <a:latin typeface="+mn-lt"/>
                <a:ea typeface="+mn-ea"/>
                <a:cs typeface="+mn-cs"/>
              </a:rPr>
              <a:t> and </a:t>
            </a:r>
            <a:r>
              <a:rPr lang="en-GB" sz="1200" kern="1200" dirty="0" err="1">
                <a:solidFill>
                  <a:schemeClr val="tx1"/>
                </a:solidFill>
                <a:effectLst/>
                <a:latin typeface="+mn-lt"/>
                <a:ea typeface="+mn-ea"/>
                <a:cs typeface="+mn-cs"/>
              </a:rPr>
              <a:t>financialised</a:t>
            </a:r>
            <a:r>
              <a:rPr lang="en-GB" sz="1200" kern="1200" dirty="0">
                <a:solidFill>
                  <a:schemeClr val="tx1"/>
                </a:solidFill>
                <a:effectLst/>
                <a:latin typeface="+mn-lt"/>
                <a:ea typeface="+mn-ea"/>
                <a:cs typeface="+mn-cs"/>
              </a:rPr>
              <a:t> system is becoming harder just as it is becoming more important. The overall inequality in the sector appears to be far greater and is also harder to measure and regulate than the inequality in direct land holding. Much shareholding in agricultural assets is not made public, with entities acquiring parts of or multiple assets or farms. In addition, the primary investors of these financial actors, especially investment funds, are often unknown. Surveys, whether household or farm census, that are relied on for farm size and distribution data don’t pick up corporate and multiple land holdings within single countries and even less so across borders. The control of production (instead of outright purchase of assets) is also difficult, if not impossible, to monitor and quantify.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Example of BlackRock (without mentioning its name)!!! Twice GDP of Germany</a:t>
            </a:r>
          </a:p>
          <a:p>
            <a:endParaRPr lang="en-GB" dirty="0"/>
          </a:p>
        </p:txBody>
      </p:sp>
      <p:sp>
        <p:nvSpPr>
          <p:cNvPr id="4" name="Slide Number Placeholder 3"/>
          <p:cNvSpPr>
            <a:spLocks noGrp="1"/>
          </p:cNvSpPr>
          <p:nvPr>
            <p:ph type="sldNum" sz="quarter" idx="10"/>
          </p:nvPr>
        </p:nvSpPr>
        <p:spPr/>
        <p:txBody>
          <a:bodyPr/>
          <a:lstStyle/>
          <a:p>
            <a:fld id="{2248555D-3E19-4371-9CA9-4750A0A7FF3F}" type="slidenum">
              <a:rPr lang="en-GB" smtClean="0"/>
              <a:t>7</a:t>
            </a:fld>
            <a:endParaRPr lang="en-GB"/>
          </a:p>
        </p:txBody>
      </p:sp>
    </p:spTree>
    <p:extLst>
      <p:ext uri="{BB962C8B-B14F-4D97-AF65-F5344CB8AC3E}">
        <p14:creationId xmlns:p14="http://schemas.microsoft.com/office/powerpoint/2010/main" val="1827602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248555D-3E19-4371-9CA9-4750A0A7FF3F}" type="slidenum">
              <a:rPr lang="en-GB" smtClean="0"/>
              <a:t>8</a:t>
            </a:fld>
            <a:endParaRPr lang="en-GB"/>
          </a:p>
        </p:txBody>
      </p:sp>
    </p:spTree>
    <p:extLst>
      <p:ext uri="{BB962C8B-B14F-4D97-AF65-F5344CB8AC3E}">
        <p14:creationId xmlns:p14="http://schemas.microsoft.com/office/powerpoint/2010/main" val="3192671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T" dirty="0"/>
          </a:p>
        </p:txBody>
      </p:sp>
      <p:sp>
        <p:nvSpPr>
          <p:cNvPr id="4" name="Slide Number Placeholder 3"/>
          <p:cNvSpPr>
            <a:spLocks noGrp="1"/>
          </p:cNvSpPr>
          <p:nvPr>
            <p:ph type="sldNum" sz="quarter" idx="5"/>
          </p:nvPr>
        </p:nvSpPr>
        <p:spPr/>
        <p:txBody>
          <a:bodyPr/>
          <a:lstStyle/>
          <a:p>
            <a:fld id="{2248555D-3E19-4371-9CA9-4750A0A7FF3F}" type="slidenum">
              <a:rPr lang="en-GB" smtClean="0"/>
              <a:t>10</a:t>
            </a:fld>
            <a:endParaRPr lang="en-GB"/>
          </a:p>
        </p:txBody>
      </p:sp>
    </p:spTree>
    <p:extLst>
      <p:ext uri="{BB962C8B-B14F-4D97-AF65-F5344CB8AC3E}">
        <p14:creationId xmlns:p14="http://schemas.microsoft.com/office/powerpoint/2010/main" val="39985606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6677D4A-2E52-4305-8AA3-1F2A088B2EBB}" type="datetimeFigureOut">
              <a:rPr lang="en-GB" smtClean="0"/>
              <a:t>23/11/2020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CF8F9E-2792-47A9-BDFD-00AE2A1933F5}" type="slidenum">
              <a:rPr lang="en-GB" smtClean="0"/>
              <a:t>‹#›</a:t>
            </a:fld>
            <a:endParaRPr lang="en-GB"/>
          </a:p>
        </p:txBody>
      </p:sp>
    </p:spTree>
    <p:extLst>
      <p:ext uri="{BB962C8B-B14F-4D97-AF65-F5344CB8AC3E}">
        <p14:creationId xmlns:p14="http://schemas.microsoft.com/office/powerpoint/2010/main" val="33964632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6677D4A-2E52-4305-8AA3-1F2A088B2EBB}" type="datetimeFigureOut">
              <a:rPr lang="en-GB" smtClean="0"/>
              <a:t>23/11/2020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CF8F9E-2792-47A9-BDFD-00AE2A1933F5}" type="slidenum">
              <a:rPr lang="en-GB" smtClean="0"/>
              <a:t>‹#›</a:t>
            </a:fld>
            <a:endParaRPr lang="en-GB"/>
          </a:p>
        </p:txBody>
      </p:sp>
    </p:spTree>
    <p:extLst>
      <p:ext uri="{BB962C8B-B14F-4D97-AF65-F5344CB8AC3E}">
        <p14:creationId xmlns:p14="http://schemas.microsoft.com/office/powerpoint/2010/main" val="4048966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6677D4A-2E52-4305-8AA3-1F2A088B2EBB}" type="datetimeFigureOut">
              <a:rPr lang="en-GB" smtClean="0"/>
              <a:t>23/11/2020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CF8F9E-2792-47A9-BDFD-00AE2A1933F5}" type="slidenum">
              <a:rPr lang="en-GB" smtClean="0"/>
              <a:t>‹#›</a:t>
            </a:fld>
            <a:endParaRPr lang="en-GB"/>
          </a:p>
        </p:txBody>
      </p:sp>
    </p:spTree>
    <p:extLst>
      <p:ext uri="{BB962C8B-B14F-4D97-AF65-F5344CB8AC3E}">
        <p14:creationId xmlns:p14="http://schemas.microsoft.com/office/powerpoint/2010/main" val="1264211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6677D4A-2E52-4305-8AA3-1F2A088B2EBB}" type="datetimeFigureOut">
              <a:rPr lang="en-GB" smtClean="0"/>
              <a:t>23/11/2020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CF8F9E-2792-47A9-BDFD-00AE2A1933F5}" type="slidenum">
              <a:rPr lang="en-GB" smtClean="0"/>
              <a:t>‹#›</a:t>
            </a:fld>
            <a:endParaRPr lang="en-GB"/>
          </a:p>
        </p:txBody>
      </p:sp>
    </p:spTree>
    <p:extLst>
      <p:ext uri="{BB962C8B-B14F-4D97-AF65-F5344CB8AC3E}">
        <p14:creationId xmlns:p14="http://schemas.microsoft.com/office/powerpoint/2010/main" val="2775934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6677D4A-2E52-4305-8AA3-1F2A088B2EBB}" type="datetimeFigureOut">
              <a:rPr lang="en-GB" smtClean="0"/>
              <a:t>23/11/2020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CF8F9E-2792-47A9-BDFD-00AE2A1933F5}" type="slidenum">
              <a:rPr lang="en-GB" smtClean="0"/>
              <a:t>‹#›</a:t>
            </a:fld>
            <a:endParaRPr lang="en-GB"/>
          </a:p>
        </p:txBody>
      </p:sp>
    </p:spTree>
    <p:extLst>
      <p:ext uri="{BB962C8B-B14F-4D97-AF65-F5344CB8AC3E}">
        <p14:creationId xmlns:p14="http://schemas.microsoft.com/office/powerpoint/2010/main" val="1085862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6677D4A-2E52-4305-8AA3-1F2A088B2EBB}" type="datetimeFigureOut">
              <a:rPr lang="en-GB" smtClean="0"/>
              <a:t>23/11/2020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CF8F9E-2792-47A9-BDFD-00AE2A1933F5}" type="slidenum">
              <a:rPr lang="en-GB" smtClean="0"/>
              <a:t>‹#›</a:t>
            </a:fld>
            <a:endParaRPr lang="en-GB"/>
          </a:p>
        </p:txBody>
      </p:sp>
    </p:spTree>
    <p:extLst>
      <p:ext uri="{BB962C8B-B14F-4D97-AF65-F5344CB8AC3E}">
        <p14:creationId xmlns:p14="http://schemas.microsoft.com/office/powerpoint/2010/main" val="3277727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6677D4A-2E52-4305-8AA3-1F2A088B2EBB}" type="datetimeFigureOut">
              <a:rPr lang="en-GB" smtClean="0"/>
              <a:t>23/11/2020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CCF8F9E-2792-47A9-BDFD-00AE2A1933F5}" type="slidenum">
              <a:rPr lang="en-GB" smtClean="0"/>
              <a:t>‹#›</a:t>
            </a:fld>
            <a:endParaRPr lang="en-GB"/>
          </a:p>
        </p:txBody>
      </p:sp>
    </p:spTree>
    <p:extLst>
      <p:ext uri="{BB962C8B-B14F-4D97-AF65-F5344CB8AC3E}">
        <p14:creationId xmlns:p14="http://schemas.microsoft.com/office/powerpoint/2010/main" val="297208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6677D4A-2E52-4305-8AA3-1F2A088B2EBB}" type="datetimeFigureOut">
              <a:rPr lang="en-GB" smtClean="0"/>
              <a:t>23/11/2020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CCF8F9E-2792-47A9-BDFD-00AE2A1933F5}" type="slidenum">
              <a:rPr lang="en-GB" smtClean="0"/>
              <a:t>‹#›</a:t>
            </a:fld>
            <a:endParaRPr lang="en-GB"/>
          </a:p>
        </p:txBody>
      </p:sp>
    </p:spTree>
    <p:extLst>
      <p:ext uri="{BB962C8B-B14F-4D97-AF65-F5344CB8AC3E}">
        <p14:creationId xmlns:p14="http://schemas.microsoft.com/office/powerpoint/2010/main" val="1242736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677D4A-2E52-4305-8AA3-1F2A088B2EBB}" type="datetimeFigureOut">
              <a:rPr lang="en-GB" smtClean="0"/>
              <a:t>23/11/2020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CCF8F9E-2792-47A9-BDFD-00AE2A1933F5}" type="slidenum">
              <a:rPr lang="en-GB" smtClean="0"/>
              <a:t>‹#›</a:t>
            </a:fld>
            <a:endParaRPr lang="en-GB"/>
          </a:p>
        </p:txBody>
      </p:sp>
    </p:spTree>
    <p:extLst>
      <p:ext uri="{BB962C8B-B14F-4D97-AF65-F5344CB8AC3E}">
        <p14:creationId xmlns:p14="http://schemas.microsoft.com/office/powerpoint/2010/main" val="2914583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6677D4A-2E52-4305-8AA3-1F2A088B2EBB}" type="datetimeFigureOut">
              <a:rPr lang="en-GB" smtClean="0"/>
              <a:t>23/11/2020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CF8F9E-2792-47A9-BDFD-00AE2A1933F5}" type="slidenum">
              <a:rPr lang="en-GB" smtClean="0"/>
              <a:t>‹#›</a:t>
            </a:fld>
            <a:endParaRPr lang="en-GB"/>
          </a:p>
        </p:txBody>
      </p:sp>
    </p:spTree>
    <p:extLst>
      <p:ext uri="{BB962C8B-B14F-4D97-AF65-F5344CB8AC3E}">
        <p14:creationId xmlns:p14="http://schemas.microsoft.com/office/powerpoint/2010/main" val="3063084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6677D4A-2E52-4305-8AA3-1F2A088B2EBB}" type="datetimeFigureOut">
              <a:rPr lang="en-GB" smtClean="0"/>
              <a:t>23/11/2020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CF8F9E-2792-47A9-BDFD-00AE2A1933F5}" type="slidenum">
              <a:rPr lang="en-GB" smtClean="0"/>
              <a:t>‹#›</a:t>
            </a:fld>
            <a:endParaRPr lang="en-GB"/>
          </a:p>
        </p:txBody>
      </p:sp>
    </p:spTree>
    <p:extLst>
      <p:ext uri="{BB962C8B-B14F-4D97-AF65-F5344CB8AC3E}">
        <p14:creationId xmlns:p14="http://schemas.microsoft.com/office/powerpoint/2010/main" val="441537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677D4A-2E52-4305-8AA3-1F2A088B2EBB}" type="datetimeFigureOut">
              <a:rPr lang="en-GB" smtClean="0"/>
              <a:t>23/11/2020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CF8F9E-2792-47A9-BDFD-00AE2A1933F5}" type="slidenum">
              <a:rPr lang="en-GB" smtClean="0"/>
              <a:t>‹#›</a:t>
            </a:fld>
            <a:endParaRPr lang="en-GB"/>
          </a:p>
        </p:txBody>
      </p:sp>
    </p:spTree>
    <p:extLst>
      <p:ext uri="{BB962C8B-B14F-4D97-AF65-F5344CB8AC3E}">
        <p14:creationId xmlns:p14="http://schemas.microsoft.com/office/powerpoint/2010/main" val="4293355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18DC33-C707-A04C-A065-7AA714B55923}"/>
              </a:ext>
            </a:extLst>
          </p:cNvPr>
          <p:cNvPicPr>
            <a:picLocks noChangeAspect="1"/>
          </p:cNvPicPr>
          <p:nvPr/>
        </p:nvPicPr>
        <p:blipFill rotWithShape="1">
          <a:blip r:embed="rId2">
            <a:extLst>
              <a:ext uri="{28A0092B-C50C-407E-A947-70E740481C1C}">
                <a14:useLocalDpi xmlns:a14="http://schemas.microsoft.com/office/drawing/2010/main" val="0"/>
              </a:ext>
            </a:extLst>
          </a:blip>
          <a:srcRect l="698" t="52446" r="698" b="1628"/>
          <a:stretch/>
        </p:blipFill>
        <p:spPr>
          <a:xfrm>
            <a:off x="0" y="0"/>
            <a:ext cx="12192000" cy="6858000"/>
          </a:xfrm>
          <a:prstGeom prst="rect">
            <a:avLst/>
          </a:prstGeom>
        </p:spPr>
      </p:pic>
      <p:pic>
        <p:nvPicPr>
          <p:cNvPr id="5" name="Picture 4">
            <a:extLst>
              <a:ext uri="{FF2B5EF4-FFF2-40B4-BE49-F238E27FC236}">
                <a16:creationId xmlns:a16="http://schemas.microsoft.com/office/drawing/2014/main" id="{B4BF3A8A-9A91-9E46-9747-F5A1C6B421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4325" y="547689"/>
            <a:ext cx="4572000" cy="4152900"/>
          </a:xfrm>
          <a:prstGeom prst="rect">
            <a:avLst/>
          </a:prstGeom>
        </p:spPr>
      </p:pic>
      <p:pic>
        <p:nvPicPr>
          <p:cNvPr id="11" name="Picture 10">
            <a:extLst>
              <a:ext uri="{FF2B5EF4-FFF2-40B4-BE49-F238E27FC236}">
                <a16:creationId xmlns:a16="http://schemas.microsoft.com/office/drawing/2014/main" id="{E9B6481F-0BAC-5243-9B75-72A74326CB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650" y="5157788"/>
            <a:ext cx="10426700" cy="1028700"/>
          </a:xfrm>
          <a:prstGeom prst="rect">
            <a:avLst/>
          </a:prstGeom>
        </p:spPr>
      </p:pic>
      <p:cxnSp>
        <p:nvCxnSpPr>
          <p:cNvPr id="13" name="Straight Connector 12">
            <a:extLst>
              <a:ext uri="{FF2B5EF4-FFF2-40B4-BE49-F238E27FC236}">
                <a16:creationId xmlns:a16="http://schemas.microsoft.com/office/drawing/2014/main" id="{8E036844-F1C4-E942-9D51-2208A96D40D6}"/>
              </a:ext>
            </a:extLst>
          </p:cNvPr>
          <p:cNvCxnSpPr>
            <a:cxnSpLocks/>
          </p:cNvCxnSpPr>
          <p:nvPr/>
        </p:nvCxnSpPr>
        <p:spPr>
          <a:xfrm>
            <a:off x="882650" y="4929188"/>
            <a:ext cx="10426700" cy="0"/>
          </a:xfrm>
          <a:prstGeom prst="line">
            <a:avLst/>
          </a:prstGeom>
          <a:ln w="63500">
            <a:solidFill>
              <a:srgbClr val="FF0F77"/>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92EB3359-6971-1548-8267-CD0220CA2963}"/>
              </a:ext>
            </a:extLst>
          </p:cNvPr>
          <p:cNvPicPr>
            <a:picLocks noChangeAspect="1"/>
          </p:cNvPicPr>
          <p:nvPr/>
        </p:nvPicPr>
        <p:blipFill rotWithShape="1">
          <a:blip r:embed="rId5">
            <a:extLst>
              <a:ext uri="{28A0092B-C50C-407E-A947-70E740481C1C}">
                <a14:useLocalDpi xmlns:a14="http://schemas.microsoft.com/office/drawing/2010/main" val="0"/>
              </a:ext>
            </a:extLst>
          </a:blip>
          <a:srcRect r="35458"/>
          <a:stretch/>
        </p:blipFill>
        <p:spPr>
          <a:xfrm>
            <a:off x="791972" y="745531"/>
            <a:ext cx="1544144" cy="818146"/>
          </a:xfrm>
          <a:prstGeom prst="rect">
            <a:avLst/>
          </a:prstGeom>
        </p:spPr>
      </p:pic>
      <p:pic>
        <p:nvPicPr>
          <p:cNvPr id="4" name="Picture 3">
            <a:extLst>
              <a:ext uri="{FF2B5EF4-FFF2-40B4-BE49-F238E27FC236}">
                <a16:creationId xmlns:a16="http://schemas.microsoft.com/office/drawing/2014/main" id="{FDCD260F-EBB9-9641-A677-5C2B13F2B6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75683" y="551269"/>
            <a:ext cx="904810" cy="1012408"/>
          </a:xfrm>
          <a:prstGeom prst="rect">
            <a:avLst/>
          </a:prstGeom>
        </p:spPr>
      </p:pic>
    </p:spTree>
    <p:extLst>
      <p:ext uri="{BB962C8B-B14F-4D97-AF65-F5344CB8AC3E}">
        <p14:creationId xmlns:p14="http://schemas.microsoft.com/office/powerpoint/2010/main" val="181323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08AA899-7710-5346-BD04-9C9C97043A3E}"/>
              </a:ext>
            </a:extLst>
          </p:cNvPr>
          <p:cNvPicPr>
            <a:picLocks noChangeAspect="1"/>
          </p:cNvPicPr>
          <p:nvPr/>
        </p:nvPicPr>
        <p:blipFill rotWithShape="1">
          <a:blip r:embed="rId3">
            <a:extLst>
              <a:ext uri="{28A0092B-C50C-407E-A947-70E740481C1C}">
                <a14:useLocalDpi xmlns:a14="http://schemas.microsoft.com/office/drawing/2010/main" val="0"/>
              </a:ext>
            </a:extLst>
          </a:blip>
          <a:srcRect l="698" t="52446" r="698" b="1628"/>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A716E9E7-FAF7-B549-992F-46DCD9FFEF83}"/>
              </a:ext>
            </a:extLst>
          </p:cNvPr>
          <p:cNvPicPr>
            <a:picLocks noChangeAspect="1"/>
          </p:cNvPicPr>
          <p:nvPr/>
        </p:nvPicPr>
        <p:blipFill rotWithShape="1">
          <a:blip r:embed="rId4">
            <a:extLst>
              <a:ext uri="{28A0092B-C50C-407E-A947-70E740481C1C}">
                <a14:useLocalDpi xmlns:a14="http://schemas.microsoft.com/office/drawing/2010/main" val="0"/>
              </a:ext>
            </a:extLst>
          </a:blip>
          <a:srcRect t="29019"/>
          <a:stretch/>
        </p:blipFill>
        <p:spPr>
          <a:xfrm>
            <a:off x="623888" y="0"/>
            <a:ext cx="8405355" cy="6176223"/>
          </a:xfrm>
          <a:prstGeom prst="rect">
            <a:avLst/>
          </a:prstGeom>
        </p:spPr>
      </p:pic>
      <p:cxnSp>
        <p:nvCxnSpPr>
          <p:cNvPr id="13" name="Straight Connector 12">
            <a:extLst>
              <a:ext uri="{FF2B5EF4-FFF2-40B4-BE49-F238E27FC236}">
                <a16:creationId xmlns:a16="http://schemas.microsoft.com/office/drawing/2014/main" id="{69FB5627-5C4A-D543-8D6E-2F1A39DB84AB}"/>
              </a:ext>
            </a:extLst>
          </p:cNvPr>
          <p:cNvCxnSpPr>
            <a:cxnSpLocks/>
          </p:cNvCxnSpPr>
          <p:nvPr/>
        </p:nvCxnSpPr>
        <p:spPr>
          <a:xfrm>
            <a:off x="7572376" y="5090373"/>
            <a:ext cx="0" cy="1085850"/>
          </a:xfrm>
          <a:prstGeom prst="line">
            <a:avLst/>
          </a:prstGeom>
          <a:ln w="66675">
            <a:solidFill>
              <a:srgbClr val="9AD1C4"/>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328DCB46-5966-4F46-97AA-6A3ABD7222A6}"/>
              </a:ext>
            </a:extLst>
          </p:cNvPr>
          <p:cNvSpPr/>
          <p:nvPr/>
        </p:nvSpPr>
        <p:spPr>
          <a:xfrm>
            <a:off x="7686677" y="5018933"/>
            <a:ext cx="4505322" cy="1157290"/>
          </a:xfrm>
          <a:prstGeom prst="rect">
            <a:avLst/>
          </a:prstGeom>
          <a:solidFill>
            <a:srgbClr val="24365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3" name="Content Placeholder 2"/>
          <p:cNvSpPr>
            <a:spLocks noGrp="1"/>
          </p:cNvSpPr>
          <p:nvPr>
            <p:ph idx="1"/>
          </p:nvPr>
        </p:nvSpPr>
        <p:spPr>
          <a:xfrm>
            <a:off x="7824102" y="5004645"/>
            <a:ext cx="3867149" cy="1085850"/>
          </a:xfrm>
        </p:spPr>
        <p:txBody>
          <a:bodyPr>
            <a:noAutofit/>
          </a:bodyPr>
          <a:lstStyle/>
          <a:p>
            <a:pPr marL="0" indent="0">
              <a:lnSpc>
                <a:spcPct val="100000"/>
              </a:lnSpc>
              <a:spcBef>
                <a:spcPts val="0"/>
              </a:spcBef>
              <a:buNone/>
            </a:pPr>
            <a:r>
              <a:rPr lang="en-GB" sz="2400" b="1" dirty="0">
                <a:solidFill>
                  <a:schemeClr val="bg1"/>
                </a:solidFill>
              </a:rPr>
              <a:t>25/11  DATA</a:t>
            </a:r>
          </a:p>
          <a:p>
            <a:pPr marL="0" indent="0">
              <a:lnSpc>
                <a:spcPct val="100000"/>
              </a:lnSpc>
              <a:spcBef>
                <a:spcPts val="0"/>
              </a:spcBef>
              <a:buNone/>
            </a:pPr>
            <a:r>
              <a:rPr lang="en-GB" sz="2400" b="1" dirty="0">
                <a:solidFill>
                  <a:schemeClr val="bg1"/>
                </a:solidFill>
              </a:rPr>
              <a:t>2/12    TRENDS AND DRIVERS</a:t>
            </a:r>
          </a:p>
          <a:p>
            <a:pPr marL="0" indent="0">
              <a:lnSpc>
                <a:spcPct val="100000"/>
              </a:lnSpc>
              <a:spcBef>
                <a:spcPts val="0"/>
              </a:spcBef>
              <a:buNone/>
            </a:pPr>
            <a:r>
              <a:rPr lang="en-GB" sz="2400" b="1" dirty="0">
                <a:solidFill>
                  <a:schemeClr val="bg1"/>
                </a:solidFill>
              </a:rPr>
              <a:t>3/12    SOLUTIONS</a:t>
            </a:r>
          </a:p>
        </p:txBody>
      </p:sp>
    </p:spTree>
    <p:extLst>
      <p:ext uri="{BB962C8B-B14F-4D97-AF65-F5344CB8AC3E}">
        <p14:creationId xmlns:p14="http://schemas.microsoft.com/office/powerpoint/2010/main" val="2016661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30715AA-86F9-8E4F-B540-D27DBEA2AC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2101" y="1693931"/>
            <a:ext cx="6697980" cy="5164069"/>
          </a:xfrm>
          <a:prstGeom prst="rect">
            <a:avLst/>
          </a:prstGeom>
        </p:spPr>
      </p:pic>
      <p:pic>
        <p:nvPicPr>
          <p:cNvPr id="21" name="Picture 20">
            <a:extLst>
              <a:ext uri="{FF2B5EF4-FFF2-40B4-BE49-F238E27FC236}">
                <a16:creationId xmlns:a16="http://schemas.microsoft.com/office/drawing/2014/main" id="{371DA135-2D05-DD46-A091-6EAC3980DA81}"/>
              </a:ext>
            </a:extLst>
          </p:cNvPr>
          <p:cNvPicPr>
            <a:picLocks noChangeAspect="1"/>
          </p:cNvPicPr>
          <p:nvPr/>
        </p:nvPicPr>
        <p:blipFill rotWithShape="1">
          <a:blip r:embed="rId4">
            <a:extLst>
              <a:ext uri="{28A0092B-C50C-407E-A947-70E740481C1C}">
                <a14:useLocalDpi xmlns:a14="http://schemas.microsoft.com/office/drawing/2010/main" val="0"/>
              </a:ext>
            </a:extLst>
          </a:blip>
          <a:srcRect l="394" t="88594" r="1002"/>
          <a:stretch/>
        </p:blipFill>
        <p:spPr>
          <a:xfrm>
            <a:off x="1" y="0"/>
            <a:ext cx="12192000" cy="1703281"/>
          </a:xfrm>
          <a:prstGeom prst="rect">
            <a:avLst/>
          </a:prstGeom>
        </p:spPr>
      </p:pic>
      <p:cxnSp>
        <p:nvCxnSpPr>
          <p:cNvPr id="22" name="Straight Connector 21">
            <a:extLst>
              <a:ext uri="{FF2B5EF4-FFF2-40B4-BE49-F238E27FC236}">
                <a16:creationId xmlns:a16="http://schemas.microsoft.com/office/drawing/2014/main" id="{FC68EC71-B08E-894A-907A-E464379549F1}"/>
              </a:ext>
            </a:extLst>
          </p:cNvPr>
          <p:cNvCxnSpPr/>
          <p:nvPr/>
        </p:nvCxnSpPr>
        <p:spPr>
          <a:xfrm>
            <a:off x="0" y="1715874"/>
            <a:ext cx="12192000" cy="0"/>
          </a:xfrm>
          <a:prstGeom prst="line">
            <a:avLst/>
          </a:prstGeom>
          <a:ln w="44450">
            <a:solidFill>
              <a:srgbClr val="243651"/>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48B39B20-6043-0048-B2D7-B054DD2B2671}"/>
              </a:ext>
            </a:extLst>
          </p:cNvPr>
          <p:cNvSpPr>
            <a:spLocks noGrp="1"/>
          </p:cNvSpPr>
          <p:nvPr>
            <p:ph type="title"/>
          </p:nvPr>
        </p:nvSpPr>
        <p:spPr>
          <a:xfrm>
            <a:off x="752856" y="241371"/>
            <a:ext cx="10515600" cy="1325563"/>
          </a:xfrm>
        </p:spPr>
        <p:txBody>
          <a:bodyPr>
            <a:normAutofit/>
          </a:bodyPr>
          <a:lstStyle/>
          <a:p>
            <a:r>
              <a:rPr lang="en-GB" b="1" dirty="0">
                <a:solidFill>
                  <a:schemeClr val="bg1"/>
                </a:solidFill>
                <a:latin typeface="+mn-lt"/>
              </a:rPr>
              <a:t>Why land inequality matters?</a:t>
            </a:r>
          </a:p>
        </p:txBody>
      </p:sp>
      <p:sp>
        <p:nvSpPr>
          <p:cNvPr id="12" name="Content Placeholder 2">
            <a:extLst>
              <a:ext uri="{FF2B5EF4-FFF2-40B4-BE49-F238E27FC236}">
                <a16:creationId xmlns:a16="http://schemas.microsoft.com/office/drawing/2014/main" id="{97C04521-8937-9C45-BCB2-8C9B8E4A7ADB}"/>
              </a:ext>
            </a:extLst>
          </p:cNvPr>
          <p:cNvSpPr>
            <a:spLocks noGrp="1"/>
          </p:cNvSpPr>
          <p:nvPr>
            <p:ph idx="1"/>
          </p:nvPr>
        </p:nvSpPr>
        <p:spPr>
          <a:xfrm>
            <a:off x="838200" y="2146659"/>
            <a:ext cx="4301690" cy="1325563"/>
          </a:xfrm>
        </p:spPr>
        <p:txBody>
          <a:bodyPr/>
          <a:lstStyle/>
          <a:p>
            <a:pPr marL="0" indent="0">
              <a:buNone/>
            </a:pPr>
            <a:r>
              <a:rPr lang="en-GB" dirty="0">
                <a:solidFill>
                  <a:srgbClr val="FF0F77"/>
                </a:solidFill>
              </a:rPr>
              <a:t>Land inequality is central </a:t>
            </a:r>
            <a:br>
              <a:rPr lang="en-GB" dirty="0">
                <a:solidFill>
                  <a:srgbClr val="FF0F77"/>
                </a:solidFill>
              </a:rPr>
            </a:br>
            <a:r>
              <a:rPr lang="en-GB" dirty="0">
                <a:solidFill>
                  <a:srgbClr val="FF0F77"/>
                </a:solidFill>
              </a:rPr>
              <a:t>to other inequalities </a:t>
            </a:r>
            <a:br>
              <a:rPr lang="en-GB" dirty="0">
                <a:solidFill>
                  <a:srgbClr val="FF0F77"/>
                </a:solidFill>
              </a:rPr>
            </a:br>
            <a:r>
              <a:rPr lang="en-GB" dirty="0">
                <a:solidFill>
                  <a:srgbClr val="FF0F77"/>
                </a:solidFill>
              </a:rPr>
              <a:t>and global crises</a:t>
            </a:r>
          </a:p>
        </p:txBody>
      </p:sp>
    </p:spTree>
    <p:extLst>
      <p:ext uri="{BB962C8B-B14F-4D97-AF65-F5344CB8AC3E}">
        <p14:creationId xmlns:p14="http://schemas.microsoft.com/office/powerpoint/2010/main" val="8734338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C69B963-C12F-FC4E-AA01-3E873223AF31}"/>
              </a:ext>
            </a:extLst>
          </p:cNvPr>
          <p:cNvPicPr>
            <a:picLocks noChangeAspect="1"/>
          </p:cNvPicPr>
          <p:nvPr/>
        </p:nvPicPr>
        <p:blipFill rotWithShape="1">
          <a:blip r:embed="rId3">
            <a:extLst>
              <a:ext uri="{28A0092B-C50C-407E-A947-70E740481C1C}">
                <a14:useLocalDpi xmlns:a14="http://schemas.microsoft.com/office/drawing/2010/main" val="0"/>
              </a:ext>
            </a:extLst>
          </a:blip>
          <a:srcRect l="394" t="88594" r="1002"/>
          <a:stretch/>
        </p:blipFill>
        <p:spPr>
          <a:xfrm>
            <a:off x="1" y="0"/>
            <a:ext cx="12192000" cy="1703281"/>
          </a:xfrm>
          <a:prstGeom prst="rect">
            <a:avLst/>
          </a:prstGeom>
        </p:spPr>
      </p:pic>
      <p:cxnSp>
        <p:nvCxnSpPr>
          <p:cNvPr id="18" name="Straight Connector 17">
            <a:extLst>
              <a:ext uri="{FF2B5EF4-FFF2-40B4-BE49-F238E27FC236}">
                <a16:creationId xmlns:a16="http://schemas.microsoft.com/office/drawing/2014/main" id="{FDB6C307-2A1C-D844-96EE-20723150A43F}"/>
              </a:ext>
            </a:extLst>
          </p:cNvPr>
          <p:cNvCxnSpPr/>
          <p:nvPr/>
        </p:nvCxnSpPr>
        <p:spPr>
          <a:xfrm>
            <a:off x="0" y="1715874"/>
            <a:ext cx="12192000" cy="0"/>
          </a:xfrm>
          <a:prstGeom prst="line">
            <a:avLst/>
          </a:prstGeom>
          <a:ln w="44450">
            <a:solidFill>
              <a:srgbClr val="24365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GB" b="1" dirty="0">
                <a:solidFill>
                  <a:schemeClr val="bg1"/>
                </a:solidFill>
                <a:latin typeface="+mn-lt"/>
              </a:rPr>
              <a:t>Land inequality - the shocking reality</a:t>
            </a:r>
            <a:endParaRPr lang="en-GB" dirty="0">
              <a:solidFill>
                <a:schemeClr val="bg1"/>
              </a:solidFill>
              <a:latin typeface="+mn-lt"/>
            </a:endParaRPr>
          </a:p>
        </p:txBody>
      </p:sp>
      <p:pic>
        <p:nvPicPr>
          <p:cNvPr id="4" name="Picture 3"/>
          <p:cNvPicPr>
            <a:picLocks noChangeAspect="1"/>
          </p:cNvPicPr>
          <p:nvPr/>
        </p:nvPicPr>
        <p:blipFill rotWithShape="1">
          <a:blip r:embed="rId4"/>
          <a:srcRect l="11834" t="35136" r="54055" b="46198"/>
          <a:stretch/>
        </p:blipFill>
        <p:spPr>
          <a:xfrm>
            <a:off x="463616" y="3372788"/>
            <a:ext cx="5179947" cy="1594479"/>
          </a:xfrm>
          <a:prstGeom prst="rect">
            <a:avLst/>
          </a:prstGeom>
        </p:spPr>
      </p:pic>
      <p:pic>
        <p:nvPicPr>
          <p:cNvPr id="5" name="Picture 4"/>
          <p:cNvPicPr>
            <a:picLocks noChangeAspect="1"/>
          </p:cNvPicPr>
          <p:nvPr/>
        </p:nvPicPr>
        <p:blipFill rotWithShape="1">
          <a:blip r:embed="rId4"/>
          <a:srcRect l="48222" t="31975" r="16944" b="40272"/>
          <a:stretch/>
        </p:blipFill>
        <p:spPr>
          <a:xfrm>
            <a:off x="5923767" y="2869311"/>
            <a:ext cx="5804617" cy="2601431"/>
          </a:xfrm>
          <a:prstGeom prst="rect">
            <a:avLst/>
          </a:prstGeom>
        </p:spPr>
      </p:pic>
      <p:sp>
        <p:nvSpPr>
          <p:cNvPr id="6" name="Oval 5"/>
          <p:cNvSpPr/>
          <p:nvPr/>
        </p:nvSpPr>
        <p:spPr>
          <a:xfrm>
            <a:off x="3412594" y="3582586"/>
            <a:ext cx="2371071" cy="1174880"/>
          </a:xfrm>
          <a:prstGeom prst="ellipse">
            <a:avLst/>
          </a:prstGeom>
          <a:noFill/>
          <a:ln w="76200">
            <a:solidFill>
              <a:srgbClr val="FF0F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p:nvPr>
        </p:nvSpPr>
        <p:spPr>
          <a:xfrm>
            <a:off x="838200" y="2161786"/>
            <a:ext cx="3855185" cy="860080"/>
          </a:xfrm>
        </p:spPr>
        <p:txBody>
          <a:bodyPr/>
          <a:lstStyle/>
          <a:p>
            <a:pPr marL="0" indent="0">
              <a:buNone/>
            </a:pPr>
            <a:r>
              <a:rPr lang="en-GB" dirty="0">
                <a:solidFill>
                  <a:srgbClr val="FF0F77"/>
                </a:solidFill>
              </a:rPr>
              <a:t>Land inequality is increasing in all regions</a:t>
            </a:r>
          </a:p>
        </p:txBody>
      </p:sp>
      <p:cxnSp>
        <p:nvCxnSpPr>
          <p:cNvPr id="14" name="Straight Arrow Connector 13">
            <a:extLst>
              <a:ext uri="{FF2B5EF4-FFF2-40B4-BE49-F238E27FC236}">
                <a16:creationId xmlns:a16="http://schemas.microsoft.com/office/drawing/2014/main" id="{CF9F3E10-755A-B44B-9552-CAA93BF02684}"/>
              </a:ext>
            </a:extLst>
          </p:cNvPr>
          <p:cNvCxnSpPr>
            <a:stCxn id="6" idx="6"/>
          </p:cNvCxnSpPr>
          <p:nvPr/>
        </p:nvCxnSpPr>
        <p:spPr>
          <a:xfrm>
            <a:off x="5783665" y="4170026"/>
            <a:ext cx="774298" cy="0"/>
          </a:xfrm>
          <a:prstGeom prst="straightConnector1">
            <a:avLst/>
          </a:prstGeom>
          <a:ln w="47625">
            <a:solidFill>
              <a:srgbClr val="FF0F7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3881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5383522-6D99-6E47-AED3-F8C74B04E7F3}"/>
              </a:ext>
            </a:extLst>
          </p:cNvPr>
          <p:cNvPicPr>
            <a:picLocks noChangeAspect="1"/>
          </p:cNvPicPr>
          <p:nvPr/>
        </p:nvPicPr>
        <p:blipFill rotWithShape="1">
          <a:blip r:embed="rId3">
            <a:extLst>
              <a:ext uri="{28A0092B-C50C-407E-A947-70E740481C1C}">
                <a14:useLocalDpi xmlns:a14="http://schemas.microsoft.com/office/drawing/2010/main" val="0"/>
              </a:ext>
            </a:extLst>
          </a:blip>
          <a:srcRect l="394" t="88594" r="1002"/>
          <a:stretch/>
        </p:blipFill>
        <p:spPr>
          <a:xfrm>
            <a:off x="1" y="0"/>
            <a:ext cx="12192000" cy="1703281"/>
          </a:xfrm>
          <a:prstGeom prst="rect">
            <a:avLst/>
          </a:prstGeom>
        </p:spPr>
      </p:pic>
      <p:cxnSp>
        <p:nvCxnSpPr>
          <p:cNvPr id="6" name="Straight Connector 5">
            <a:extLst>
              <a:ext uri="{FF2B5EF4-FFF2-40B4-BE49-F238E27FC236}">
                <a16:creationId xmlns:a16="http://schemas.microsoft.com/office/drawing/2014/main" id="{2EFA088F-7626-CB4F-B401-D4524A49F07C}"/>
              </a:ext>
            </a:extLst>
          </p:cNvPr>
          <p:cNvCxnSpPr/>
          <p:nvPr/>
        </p:nvCxnSpPr>
        <p:spPr>
          <a:xfrm>
            <a:off x="0" y="1715874"/>
            <a:ext cx="12192000" cy="0"/>
          </a:xfrm>
          <a:prstGeom prst="line">
            <a:avLst/>
          </a:prstGeom>
          <a:ln w="44450">
            <a:solidFill>
              <a:srgbClr val="24365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GB" b="1" dirty="0">
                <a:solidFill>
                  <a:schemeClr val="bg1"/>
                </a:solidFill>
                <a:latin typeface="+mn-lt"/>
              </a:rPr>
              <a:t>Land inequality has been underestimated, according to new methodologies</a:t>
            </a:r>
          </a:p>
        </p:txBody>
      </p:sp>
      <p:pic>
        <p:nvPicPr>
          <p:cNvPr id="4" name="Picture 3"/>
          <p:cNvPicPr>
            <a:picLocks noChangeAspect="1"/>
          </p:cNvPicPr>
          <p:nvPr/>
        </p:nvPicPr>
        <p:blipFill rotWithShape="1">
          <a:blip r:embed="rId4"/>
          <a:srcRect l="6223" t="29111" r="33222" b="29802"/>
          <a:stretch/>
        </p:blipFill>
        <p:spPr>
          <a:xfrm>
            <a:off x="467360" y="1950403"/>
            <a:ext cx="11074400" cy="4226560"/>
          </a:xfrm>
          <a:prstGeom prst="rect">
            <a:avLst/>
          </a:prstGeom>
        </p:spPr>
      </p:pic>
    </p:spTree>
    <p:extLst>
      <p:ext uri="{BB962C8B-B14F-4D97-AF65-F5344CB8AC3E}">
        <p14:creationId xmlns:p14="http://schemas.microsoft.com/office/powerpoint/2010/main" val="2998995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02EB62-FE11-2B44-A9DF-7139118C3846}"/>
              </a:ext>
            </a:extLst>
          </p:cNvPr>
          <p:cNvPicPr>
            <a:picLocks noChangeAspect="1"/>
          </p:cNvPicPr>
          <p:nvPr/>
        </p:nvPicPr>
        <p:blipFill rotWithShape="1">
          <a:blip r:embed="rId3">
            <a:extLst>
              <a:ext uri="{28A0092B-C50C-407E-A947-70E740481C1C}">
                <a14:useLocalDpi xmlns:a14="http://schemas.microsoft.com/office/drawing/2010/main" val="0"/>
              </a:ext>
            </a:extLst>
          </a:blip>
          <a:srcRect l="394" t="88594" r="1002"/>
          <a:stretch/>
        </p:blipFill>
        <p:spPr>
          <a:xfrm>
            <a:off x="1" y="0"/>
            <a:ext cx="12192000" cy="1703281"/>
          </a:xfrm>
          <a:prstGeom prst="rect">
            <a:avLst/>
          </a:prstGeom>
        </p:spPr>
      </p:pic>
      <p:cxnSp>
        <p:nvCxnSpPr>
          <p:cNvPr id="8" name="Straight Connector 7">
            <a:extLst>
              <a:ext uri="{FF2B5EF4-FFF2-40B4-BE49-F238E27FC236}">
                <a16:creationId xmlns:a16="http://schemas.microsoft.com/office/drawing/2014/main" id="{A48F81FB-08F5-4349-AE81-C3050E65406C}"/>
              </a:ext>
            </a:extLst>
          </p:cNvPr>
          <p:cNvCxnSpPr/>
          <p:nvPr/>
        </p:nvCxnSpPr>
        <p:spPr>
          <a:xfrm>
            <a:off x="0" y="1715874"/>
            <a:ext cx="12192000" cy="0"/>
          </a:xfrm>
          <a:prstGeom prst="line">
            <a:avLst/>
          </a:prstGeom>
          <a:ln w="44450">
            <a:solidFill>
              <a:srgbClr val="24365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GB" b="1" dirty="0">
                <a:solidFill>
                  <a:schemeClr val="bg1"/>
                </a:solidFill>
                <a:latin typeface="+mn-lt"/>
              </a:rPr>
              <a:t>The top 10%, owns 70%; </a:t>
            </a:r>
            <a:br>
              <a:rPr lang="en-GB" b="1" dirty="0">
                <a:solidFill>
                  <a:schemeClr val="bg1"/>
                </a:solidFill>
                <a:latin typeface="+mn-lt"/>
              </a:rPr>
            </a:br>
            <a:r>
              <a:rPr lang="en-GB" b="1" dirty="0">
                <a:solidFill>
                  <a:schemeClr val="bg1"/>
                </a:solidFill>
                <a:latin typeface="+mn-lt"/>
              </a:rPr>
              <a:t>the bottom 50%, owns 3%</a:t>
            </a:r>
          </a:p>
        </p:txBody>
      </p:sp>
      <p:pic>
        <p:nvPicPr>
          <p:cNvPr id="4" name="Picture 3"/>
          <p:cNvPicPr>
            <a:picLocks noChangeAspect="1"/>
          </p:cNvPicPr>
          <p:nvPr/>
        </p:nvPicPr>
        <p:blipFill rotWithShape="1">
          <a:blip r:embed="rId4"/>
          <a:srcRect l="32555" t="27334" r="12111" b="8568"/>
          <a:stretch/>
        </p:blipFill>
        <p:spPr>
          <a:xfrm>
            <a:off x="2117660" y="1914470"/>
            <a:ext cx="7026335" cy="4578405"/>
          </a:xfrm>
          <a:prstGeom prst="rect">
            <a:avLst/>
          </a:prstGeom>
        </p:spPr>
      </p:pic>
    </p:spTree>
    <p:extLst>
      <p:ext uri="{BB962C8B-B14F-4D97-AF65-F5344CB8AC3E}">
        <p14:creationId xmlns:p14="http://schemas.microsoft.com/office/powerpoint/2010/main" val="1783619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F3432F4-48B4-D84B-88D4-57C294C7CDE3}"/>
              </a:ext>
            </a:extLst>
          </p:cNvPr>
          <p:cNvSpPr/>
          <p:nvPr/>
        </p:nvSpPr>
        <p:spPr>
          <a:xfrm>
            <a:off x="-1" y="1843950"/>
            <a:ext cx="1357313" cy="3170099"/>
          </a:xfrm>
          <a:prstGeom prst="rect">
            <a:avLst/>
          </a:prstGeom>
        </p:spPr>
        <p:txBody>
          <a:bodyPr wrap="square">
            <a:spAutoFit/>
          </a:bodyPr>
          <a:lstStyle/>
          <a:p>
            <a:r>
              <a:rPr lang="en-GB" sz="20000" spc="-300" dirty="0">
                <a:solidFill>
                  <a:srgbClr val="FF0F77"/>
                </a:solidFill>
                <a:latin typeface="Times New Roman" panose="02020603050405020304" pitchFamily="18" charset="0"/>
                <a:cs typeface="Times New Roman" panose="02020603050405020304" pitchFamily="18" charset="0"/>
              </a:rPr>
              <a:t>“</a:t>
            </a:r>
            <a:endParaRPr lang="en-IT" sz="20000" spc="-300" dirty="0">
              <a:solidFill>
                <a:srgbClr val="FF0F77"/>
              </a:solidFill>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4860490B-17EC-AC42-8D4B-11A5E2AF1F74}"/>
              </a:ext>
            </a:extLst>
          </p:cNvPr>
          <p:cNvPicPr>
            <a:picLocks noChangeAspect="1"/>
          </p:cNvPicPr>
          <p:nvPr/>
        </p:nvPicPr>
        <p:blipFill rotWithShape="1">
          <a:blip r:embed="rId3">
            <a:extLst>
              <a:ext uri="{28A0092B-C50C-407E-A947-70E740481C1C}">
                <a14:useLocalDpi xmlns:a14="http://schemas.microsoft.com/office/drawing/2010/main" val="0"/>
              </a:ext>
            </a:extLst>
          </a:blip>
          <a:srcRect l="394" t="88594" r="1002"/>
          <a:stretch/>
        </p:blipFill>
        <p:spPr>
          <a:xfrm>
            <a:off x="1" y="0"/>
            <a:ext cx="12192000" cy="1703281"/>
          </a:xfrm>
          <a:prstGeom prst="rect">
            <a:avLst/>
          </a:prstGeom>
        </p:spPr>
      </p:pic>
      <p:cxnSp>
        <p:nvCxnSpPr>
          <p:cNvPr id="5" name="Straight Connector 4">
            <a:extLst>
              <a:ext uri="{FF2B5EF4-FFF2-40B4-BE49-F238E27FC236}">
                <a16:creationId xmlns:a16="http://schemas.microsoft.com/office/drawing/2014/main" id="{F4588AED-89AE-B741-8552-5CAEF40BC1D1}"/>
              </a:ext>
            </a:extLst>
          </p:cNvPr>
          <p:cNvCxnSpPr/>
          <p:nvPr/>
        </p:nvCxnSpPr>
        <p:spPr>
          <a:xfrm>
            <a:off x="0" y="1715874"/>
            <a:ext cx="12192000" cy="0"/>
          </a:xfrm>
          <a:prstGeom prst="line">
            <a:avLst/>
          </a:prstGeom>
          <a:ln w="44450">
            <a:solidFill>
              <a:srgbClr val="24365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GB" b="1" dirty="0">
                <a:solidFill>
                  <a:schemeClr val="bg1"/>
                </a:solidFill>
                <a:latin typeface="+mn-lt"/>
              </a:rPr>
              <a:t>Hidden hands – </a:t>
            </a:r>
            <a:br>
              <a:rPr lang="en-GB" b="1" dirty="0">
                <a:solidFill>
                  <a:schemeClr val="bg1"/>
                </a:solidFill>
                <a:latin typeface="+mn-lt"/>
              </a:rPr>
            </a:br>
            <a:r>
              <a:rPr lang="en-GB" b="1" dirty="0">
                <a:solidFill>
                  <a:schemeClr val="bg1"/>
                </a:solidFill>
                <a:latin typeface="+mn-lt"/>
              </a:rPr>
              <a:t>the unseen drivers of land inequality </a:t>
            </a:r>
            <a:endParaRPr lang="en-GB" dirty="0">
              <a:solidFill>
                <a:schemeClr val="bg1"/>
              </a:solidFill>
              <a:latin typeface="+mn-lt"/>
            </a:endParaRPr>
          </a:p>
        </p:txBody>
      </p:sp>
      <p:sp>
        <p:nvSpPr>
          <p:cNvPr id="7" name="Rectangle 6">
            <a:extLst>
              <a:ext uri="{FF2B5EF4-FFF2-40B4-BE49-F238E27FC236}">
                <a16:creationId xmlns:a16="http://schemas.microsoft.com/office/drawing/2014/main" id="{D936EAD7-AC7C-0C40-8F59-A58B229F01F3}"/>
              </a:ext>
            </a:extLst>
          </p:cNvPr>
          <p:cNvSpPr/>
          <p:nvPr/>
        </p:nvSpPr>
        <p:spPr>
          <a:xfrm>
            <a:off x="1200149" y="2759526"/>
            <a:ext cx="4110038" cy="2246769"/>
          </a:xfrm>
          <a:prstGeom prst="rect">
            <a:avLst/>
          </a:prstGeom>
        </p:spPr>
        <p:txBody>
          <a:bodyPr wrap="square">
            <a:spAutoFit/>
          </a:bodyPr>
          <a:lstStyle/>
          <a:p>
            <a:r>
              <a:rPr lang="en-GB" sz="2800" i="1" dirty="0">
                <a:solidFill>
                  <a:srgbClr val="243651"/>
                </a:solidFill>
              </a:rPr>
              <a:t>The largest 1 percent of farms in the world operate more than 70 percent of the world’s farmland</a:t>
            </a:r>
            <a:endParaRPr lang="en-GB" sz="2800" dirty="0">
              <a:solidFill>
                <a:srgbClr val="243651"/>
              </a:solidFill>
            </a:endParaRPr>
          </a:p>
          <a:p>
            <a:r>
              <a:rPr lang="en-GB" sz="2800" dirty="0">
                <a:solidFill>
                  <a:srgbClr val="FF0F77"/>
                </a:solidFill>
              </a:rPr>
              <a:t>(</a:t>
            </a:r>
            <a:r>
              <a:rPr lang="en-GB" sz="2800" dirty="0" err="1">
                <a:solidFill>
                  <a:srgbClr val="FF0F77"/>
                </a:solidFill>
              </a:rPr>
              <a:t>Lowder</a:t>
            </a:r>
            <a:r>
              <a:rPr lang="en-GB" sz="2800" dirty="0">
                <a:solidFill>
                  <a:srgbClr val="FF0F77"/>
                </a:solidFill>
              </a:rPr>
              <a:t> et al., 2019, v)</a:t>
            </a:r>
          </a:p>
        </p:txBody>
      </p:sp>
      <p:sp>
        <p:nvSpPr>
          <p:cNvPr id="8" name="Rectangle 7">
            <a:extLst>
              <a:ext uri="{FF2B5EF4-FFF2-40B4-BE49-F238E27FC236}">
                <a16:creationId xmlns:a16="http://schemas.microsoft.com/office/drawing/2014/main" id="{0C8AB82B-F4AF-D844-AAAB-9EC0877EFABB}"/>
              </a:ext>
            </a:extLst>
          </p:cNvPr>
          <p:cNvSpPr/>
          <p:nvPr/>
        </p:nvSpPr>
        <p:spPr>
          <a:xfrm>
            <a:off x="5288751" y="1843950"/>
            <a:ext cx="1357313" cy="3170099"/>
          </a:xfrm>
          <a:prstGeom prst="rect">
            <a:avLst/>
          </a:prstGeom>
        </p:spPr>
        <p:txBody>
          <a:bodyPr wrap="square">
            <a:spAutoFit/>
          </a:bodyPr>
          <a:lstStyle/>
          <a:p>
            <a:r>
              <a:rPr lang="en-GB" sz="20000" spc="-300" dirty="0">
                <a:solidFill>
                  <a:srgbClr val="FF0F77"/>
                </a:solidFill>
                <a:latin typeface="Times New Roman" panose="02020603050405020304" pitchFamily="18" charset="0"/>
                <a:cs typeface="Times New Roman" panose="02020603050405020304" pitchFamily="18" charset="0"/>
              </a:rPr>
              <a:t>“</a:t>
            </a:r>
            <a:endParaRPr lang="en-IT" sz="20000" spc="-300" dirty="0">
              <a:solidFill>
                <a:srgbClr val="FF0F77"/>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467473" y="2759526"/>
            <a:ext cx="5257799" cy="2914650"/>
          </a:xfrm>
        </p:spPr>
        <p:txBody>
          <a:bodyPr/>
          <a:lstStyle/>
          <a:p>
            <a:pPr marL="0" indent="0">
              <a:buNone/>
            </a:pPr>
            <a:r>
              <a:rPr lang="en-GB" i="1" dirty="0">
                <a:solidFill>
                  <a:srgbClr val="243651"/>
                </a:solidFill>
              </a:rPr>
              <a:t>Taking into consideration all farmers in South Africa (commercial and non-commercial), it is estimated that only 0.28% of farms produce around 80% of the value of agricultural production</a:t>
            </a:r>
            <a:endParaRPr lang="en-GB" dirty="0">
              <a:solidFill>
                <a:srgbClr val="243651"/>
              </a:solidFill>
            </a:endParaRPr>
          </a:p>
          <a:p>
            <a:pPr marL="0" indent="0">
              <a:buNone/>
            </a:pPr>
            <a:r>
              <a:rPr lang="en-GB" sz="1600" dirty="0">
                <a:solidFill>
                  <a:srgbClr val="FF0F77"/>
                </a:solidFill>
              </a:rPr>
              <a:t>(Wegerif  &amp; Anseeuw, 2020)</a:t>
            </a:r>
          </a:p>
          <a:p>
            <a:pPr marL="0" indent="0" algn="ctr">
              <a:buNone/>
            </a:pP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431888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71588" t="40365" r="15975" b="37964"/>
          <a:stretch/>
        </p:blipFill>
        <p:spPr>
          <a:xfrm>
            <a:off x="7044044" y="2055306"/>
            <a:ext cx="4710112" cy="4616449"/>
          </a:xfrm>
          <a:prstGeom prst="rect">
            <a:avLst/>
          </a:prstGeom>
        </p:spPr>
      </p:pic>
      <p:pic>
        <p:nvPicPr>
          <p:cNvPr id="1027" name="Picture 3"/>
          <p:cNvPicPr>
            <a:picLocks noChangeAspect="1" noChangeArrowheads="1"/>
          </p:cNvPicPr>
          <p:nvPr/>
        </p:nvPicPr>
        <p:blipFill rotWithShape="1">
          <a:blip r:embed="rId4" cstate="print">
            <a:alphaModFix amt="64000"/>
            <a:extLst>
              <a:ext uri="{28A0092B-C50C-407E-A947-70E740481C1C}">
                <a14:useLocalDpi xmlns:a14="http://schemas.microsoft.com/office/drawing/2010/main" val="0"/>
              </a:ext>
            </a:extLst>
          </a:blip>
          <a:srcRect l="-78" t="6866" r="3994" b="19969"/>
          <a:stretch/>
        </p:blipFill>
        <p:spPr bwMode="auto">
          <a:xfrm rot="1642638">
            <a:off x="3742306" y="2906879"/>
            <a:ext cx="6179176" cy="2680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9712B226-772A-1649-A7DA-8572775E37F9}"/>
              </a:ext>
            </a:extLst>
          </p:cNvPr>
          <p:cNvPicPr>
            <a:picLocks noChangeAspect="1"/>
          </p:cNvPicPr>
          <p:nvPr/>
        </p:nvPicPr>
        <p:blipFill rotWithShape="1">
          <a:blip r:embed="rId5">
            <a:extLst>
              <a:ext uri="{28A0092B-C50C-407E-A947-70E740481C1C}">
                <a14:useLocalDpi xmlns:a14="http://schemas.microsoft.com/office/drawing/2010/main" val="0"/>
              </a:ext>
            </a:extLst>
          </a:blip>
          <a:srcRect l="394" t="88594" r="1002"/>
          <a:stretch/>
        </p:blipFill>
        <p:spPr>
          <a:xfrm>
            <a:off x="1" y="0"/>
            <a:ext cx="12192000" cy="1703281"/>
          </a:xfrm>
          <a:prstGeom prst="rect">
            <a:avLst/>
          </a:prstGeom>
        </p:spPr>
      </p:pic>
      <p:cxnSp>
        <p:nvCxnSpPr>
          <p:cNvPr id="8" name="Straight Connector 7">
            <a:extLst>
              <a:ext uri="{FF2B5EF4-FFF2-40B4-BE49-F238E27FC236}">
                <a16:creationId xmlns:a16="http://schemas.microsoft.com/office/drawing/2014/main" id="{455F0182-E0A8-7F4E-9AA5-5FCF85E12315}"/>
              </a:ext>
            </a:extLst>
          </p:cNvPr>
          <p:cNvCxnSpPr/>
          <p:nvPr/>
        </p:nvCxnSpPr>
        <p:spPr>
          <a:xfrm>
            <a:off x="0" y="1715874"/>
            <a:ext cx="12192000" cy="0"/>
          </a:xfrm>
          <a:prstGeom prst="line">
            <a:avLst/>
          </a:prstGeom>
          <a:ln w="44450">
            <a:solidFill>
              <a:srgbClr val="24365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GB" b="1" dirty="0">
                <a:solidFill>
                  <a:schemeClr val="bg1"/>
                </a:solidFill>
                <a:latin typeface="+mn-lt"/>
              </a:rPr>
              <a:t>Hidden hands – </a:t>
            </a:r>
            <a:br>
              <a:rPr lang="en-GB" b="1" dirty="0">
                <a:solidFill>
                  <a:schemeClr val="bg1"/>
                </a:solidFill>
                <a:latin typeface="+mn-lt"/>
              </a:rPr>
            </a:br>
            <a:r>
              <a:rPr lang="en-GB" b="1" dirty="0">
                <a:solidFill>
                  <a:schemeClr val="bg1"/>
                </a:solidFill>
                <a:latin typeface="+mn-lt"/>
              </a:rPr>
              <a:t>land concentration is increasingly opaque</a:t>
            </a:r>
            <a:endParaRPr lang="en-GB" dirty="0">
              <a:solidFill>
                <a:schemeClr val="bg1"/>
              </a:solidFill>
              <a:latin typeface="+mn-lt"/>
            </a:endParaRPr>
          </a:p>
        </p:txBody>
      </p:sp>
      <p:sp>
        <p:nvSpPr>
          <p:cNvPr id="9" name="Content Placeholder 2">
            <a:extLst>
              <a:ext uri="{FF2B5EF4-FFF2-40B4-BE49-F238E27FC236}">
                <a16:creationId xmlns:a16="http://schemas.microsoft.com/office/drawing/2014/main" id="{36471D42-52D0-9C47-A329-A795A863E415}"/>
              </a:ext>
            </a:extLst>
          </p:cNvPr>
          <p:cNvSpPr txBox="1">
            <a:spLocks/>
          </p:cNvSpPr>
          <p:nvPr/>
        </p:nvSpPr>
        <p:spPr>
          <a:xfrm>
            <a:off x="838200" y="2146659"/>
            <a:ext cx="4301690" cy="1325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solidFill>
                  <a:srgbClr val="FF0F77"/>
                </a:solidFill>
              </a:rPr>
              <a:t>Extremely concentrated global food systems </a:t>
            </a:r>
            <a:br>
              <a:rPr lang="en-GB" dirty="0">
                <a:solidFill>
                  <a:srgbClr val="FF0F77"/>
                </a:solidFill>
              </a:rPr>
            </a:br>
            <a:r>
              <a:rPr lang="en-GB" dirty="0">
                <a:solidFill>
                  <a:srgbClr val="FF0F77"/>
                </a:solidFill>
              </a:rPr>
              <a:t>and value-chains</a:t>
            </a:r>
          </a:p>
        </p:txBody>
      </p:sp>
      <p:pic>
        <p:nvPicPr>
          <p:cNvPr id="102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559002">
            <a:off x="1272524" y="3594548"/>
            <a:ext cx="3433044" cy="2625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193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233B261-5667-5F40-98E2-0D545F6B3371}"/>
              </a:ext>
            </a:extLst>
          </p:cNvPr>
          <p:cNvPicPr>
            <a:picLocks noChangeAspect="1"/>
          </p:cNvPicPr>
          <p:nvPr/>
        </p:nvPicPr>
        <p:blipFill rotWithShape="1">
          <a:blip r:embed="rId3">
            <a:extLst>
              <a:ext uri="{28A0092B-C50C-407E-A947-70E740481C1C}">
                <a14:useLocalDpi xmlns:a14="http://schemas.microsoft.com/office/drawing/2010/main" val="0"/>
              </a:ext>
            </a:extLst>
          </a:blip>
          <a:srcRect l="394" t="88594" r="1002"/>
          <a:stretch/>
        </p:blipFill>
        <p:spPr>
          <a:xfrm>
            <a:off x="1" y="0"/>
            <a:ext cx="12192000" cy="1703281"/>
          </a:xfrm>
          <a:prstGeom prst="rect">
            <a:avLst/>
          </a:prstGeom>
        </p:spPr>
      </p:pic>
      <p:cxnSp>
        <p:nvCxnSpPr>
          <p:cNvPr id="8" name="Straight Connector 7">
            <a:extLst>
              <a:ext uri="{FF2B5EF4-FFF2-40B4-BE49-F238E27FC236}">
                <a16:creationId xmlns:a16="http://schemas.microsoft.com/office/drawing/2014/main" id="{13C01853-67EF-814E-8861-A84CFB691CCB}"/>
              </a:ext>
            </a:extLst>
          </p:cNvPr>
          <p:cNvCxnSpPr/>
          <p:nvPr/>
        </p:nvCxnSpPr>
        <p:spPr>
          <a:xfrm>
            <a:off x="0" y="1715874"/>
            <a:ext cx="12192000" cy="0"/>
          </a:xfrm>
          <a:prstGeom prst="line">
            <a:avLst/>
          </a:prstGeom>
          <a:ln w="44450">
            <a:solidFill>
              <a:srgbClr val="24365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580768"/>
            <a:ext cx="10515600" cy="998710"/>
          </a:xfrm>
        </p:spPr>
        <p:txBody>
          <a:bodyPr>
            <a:normAutofit fontScale="90000"/>
          </a:bodyPr>
          <a:lstStyle/>
          <a:p>
            <a:br>
              <a:rPr lang="en-GB" dirty="0"/>
            </a:b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69725546"/>
              </p:ext>
            </p:extLst>
          </p:nvPr>
        </p:nvGraphicFramePr>
        <p:xfrm>
          <a:off x="531341" y="1579478"/>
          <a:ext cx="11491783" cy="527852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a:extLst>
              <a:ext uri="{FF2B5EF4-FFF2-40B4-BE49-F238E27FC236}">
                <a16:creationId xmlns:a16="http://schemas.microsoft.com/office/drawing/2014/main" id="{3E12C78B-61C7-4F47-9E33-264A2F2FDD74}"/>
              </a:ext>
            </a:extLst>
          </p:cNvPr>
          <p:cNvSpPr txBox="1"/>
          <p:nvPr/>
        </p:nvSpPr>
        <p:spPr>
          <a:xfrm flipH="1">
            <a:off x="838200" y="304631"/>
            <a:ext cx="9609932" cy="1446550"/>
          </a:xfrm>
          <a:prstGeom prst="rect">
            <a:avLst/>
          </a:prstGeom>
          <a:noFill/>
        </p:spPr>
        <p:txBody>
          <a:bodyPr wrap="square" rtlCol="0">
            <a:spAutoFit/>
          </a:bodyPr>
          <a:lstStyle/>
          <a:p>
            <a:r>
              <a:rPr lang="en-GB" sz="4400" b="1" dirty="0">
                <a:solidFill>
                  <a:schemeClr val="bg1"/>
                </a:solidFill>
              </a:rPr>
              <a:t>Land inequality solutions </a:t>
            </a:r>
            <a:br>
              <a:rPr lang="en-GB" sz="4400" b="1" dirty="0">
                <a:solidFill>
                  <a:schemeClr val="bg1"/>
                </a:solidFill>
              </a:rPr>
            </a:br>
            <a:r>
              <a:rPr lang="en-GB" sz="4400" b="1" dirty="0">
                <a:solidFill>
                  <a:schemeClr val="bg1"/>
                </a:solidFill>
              </a:rPr>
              <a:t>for effective change</a:t>
            </a:r>
          </a:p>
        </p:txBody>
      </p:sp>
    </p:spTree>
    <p:extLst>
      <p:ext uri="{BB962C8B-B14F-4D97-AF65-F5344CB8AC3E}">
        <p14:creationId xmlns:p14="http://schemas.microsoft.com/office/powerpoint/2010/main" val="3216944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8B03B59-AF08-EF44-A689-1165AB183894}"/>
              </a:ext>
            </a:extLst>
          </p:cNvPr>
          <p:cNvPicPr>
            <a:picLocks noChangeAspect="1"/>
          </p:cNvPicPr>
          <p:nvPr/>
        </p:nvPicPr>
        <p:blipFill rotWithShape="1">
          <a:blip r:embed="rId2">
            <a:extLst>
              <a:ext uri="{28A0092B-C50C-407E-A947-70E740481C1C}">
                <a14:useLocalDpi xmlns:a14="http://schemas.microsoft.com/office/drawing/2010/main" val="0"/>
              </a:ext>
            </a:extLst>
          </a:blip>
          <a:srcRect l="394" t="88594" r="1002"/>
          <a:stretch/>
        </p:blipFill>
        <p:spPr>
          <a:xfrm>
            <a:off x="1" y="0"/>
            <a:ext cx="12192000" cy="1703281"/>
          </a:xfrm>
          <a:prstGeom prst="rect">
            <a:avLst/>
          </a:prstGeom>
        </p:spPr>
      </p:pic>
      <p:cxnSp>
        <p:nvCxnSpPr>
          <p:cNvPr id="5" name="Straight Connector 4">
            <a:extLst>
              <a:ext uri="{FF2B5EF4-FFF2-40B4-BE49-F238E27FC236}">
                <a16:creationId xmlns:a16="http://schemas.microsoft.com/office/drawing/2014/main" id="{789773C8-FB64-6247-A836-9AE8A2E5A4B4}"/>
              </a:ext>
            </a:extLst>
          </p:cNvPr>
          <p:cNvCxnSpPr/>
          <p:nvPr/>
        </p:nvCxnSpPr>
        <p:spPr>
          <a:xfrm>
            <a:off x="0" y="1715874"/>
            <a:ext cx="12192000" cy="0"/>
          </a:xfrm>
          <a:prstGeom prst="line">
            <a:avLst/>
          </a:prstGeom>
          <a:ln w="44450">
            <a:solidFill>
              <a:srgbClr val="24365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838199" y="2151886"/>
            <a:ext cx="10963275" cy="4351338"/>
          </a:xfrm>
        </p:spPr>
        <p:txBody>
          <a:bodyPr/>
          <a:lstStyle/>
          <a:p>
            <a:r>
              <a:rPr lang="en-GB" dirty="0"/>
              <a:t>A polarised land and </a:t>
            </a:r>
            <a:r>
              <a:rPr lang="en-GB" dirty="0" err="1"/>
              <a:t>agri</a:t>
            </a:r>
            <a:r>
              <a:rPr lang="en-GB" dirty="0"/>
              <a:t>-food system – the missing middle</a:t>
            </a:r>
          </a:p>
          <a:p>
            <a:r>
              <a:rPr lang="en-GB" dirty="0"/>
              <a:t>Land inequality is amplified by gender, ethnicity, and culture </a:t>
            </a:r>
          </a:p>
          <a:p>
            <a:r>
              <a:rPr lang="en-GB" dirty="0"/>
              <a:t>Addressing land inequality means transforming power relations</a:t>
            </a:r>
          </a:p>
          <a:p>
            <a:r>
              <a:rPr lang="en-GB" dirty="0"/>
              <a:t>Addressing land inequality addresses other inequalities and global crises</a:t>
            </a:r>
          </a:p>
          <a:p>
            <a:r>
              <a:rPr lang="en-GB" dirty="0"/>
              <a:t>The need to embed land regulation into society</a:t>
            </a:r>
          </a:p>
          <a:p>
            <a:r>
              <a:rPr lang="en-GB" dirty="0"/>
              <a:t>The need to rebuild together and to deepen democracy </a:t>
            </a:r>
          </a:p>
          <a:p>
            <a:r>
              <a:rPr lang="en-GB" dirty="0"/>
              <a:t>Change will be hard, but not impossible</a:t>
            </a:r>
          </a:p>
        </p:txBody>
      </p:sp>
      <p:sp>
        <p:nvSpPr>
          <p:cNvPr id="6" name="Title 1">
            <a:extLst>
              <a:ext uri="{FF2B5EF4-FFF2-40B4-BE49-F238E27FC236}">
                <a16:creationId xmlns:a16="http://schemas.microsoft.com/office/drawing/2014/main" id="{F9049A5F-F565-1344-88AF-6C0001C48A47}"/>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mn-lt"/>
              </a:rPr>
              <a:t>The urgent need to act on land equality </a:t>
            </a:r>
            <a:endParaRPr lang="en-GB" dirty="0">
              <a:solidFill>
                <a:schemeClr val="bg1"/>
              </a:solidFill>
              <a:latin typeface="+mn-lt"/>
            </a:endParaRPr>
          </a:p>
        </p:txBody>
      </p:sp>
    </p:spTree>
    <p:extLst>
      <p:ext uri="{BB962C8B-B14F-4D97-AF65-F5344CB8AC3E}">
        <p14:creationId xmlns:p14="http://schemas.microsoft.com/office/powerpoint/2010/main" val="6930818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TotalTime>
  <Words>712</Words>
  <Application>Microsoft Macintosh PowerPoint</Application>
  <PresentationFormat>Widescreen</PresentationFormat>
  <Paragraphs>65</Paragraphs>
  <Slides>10</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Times New Roman</vt:lpstr>
      <vt:lpstr>Office Theme</vt:lpstr>
      <vt:lpstr>PowerPoint Presentation</vt:lpstr>
      <vt:lpstr>Why land inequality matters?</vt:lpstr>
      <vt:lpstr>Land inequality - the shocking reality</vt:lpstr>
      <vt:lpstr>Land inequality has been underestimated, according to new methodologies</vt:lpstr>
      <vt:lpstr>The top 10%, owns 70%;  the bottom 50%, owns 3%</vt:lpstr>
      <vt:lpstr>Hidden hands –  the unseen drivers of land inequality </vt:lpstr>
      <vt:lpstr>Hidden hands –  land concentration is increasingly opaque</vt:lpstr>
      <vt:lpstr> </vt:lpstr>
      <vt:lpstr>PowerPoint Presentation</vt:lpstr>
      <vt:lpstr>PowerPoint Presentation</vt:lpstr>
    </vt:vector>
  </TitlesOfParts>
  <Company>IFAD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Anseeuw, Ward</dc:creator>
  <cp:lastModifiedBy>Microsoft Office User</cp:lastModifiedBy>
  <cp:revision>24</cp:revision>
  <dcterms:created xsi:type="dcterms:W3CDTF">2020-11-19T10:05:56Z</dcterms:created>
  <dcterms:modified xsi:type="dcterms:W3CDTF">2020-11-23T15:29:11Z</dcterms:modified>
</cp:coreProperties>
</file>